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6" r:id="rId6"/>
    <p:sldId id="258" r:id="rId7"/>
    <p:sldId id="259" r:id="rId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80"/>
    <p:restoredTop sz="94627"/>
  </p:normalViewPr>
  <p:slideViewPr>
    <p:cSldViewPr snapToGrid="0" snapToObjects="1">
      <p:cViewPr varScale="1">
        <p:scale>
          <a:sx n="164" d="100"/>
          <a:sy n="164" d="100"/>
        </p:scale>
        <p:origin x="200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D3550-F465-CA41-BCBB-84FEB7B5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4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EA72C3-BD15-DC4C-A579-68B33EB01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C6EF26-D23D-8640-BBB4-A3BBB98E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635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EBF026-2757-1A49-A9A9-957BBEBC4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3"/>
            <a:ext cx="10515600" cy="3497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8011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3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F23-9F09-0A41-B255-7D7B06052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401F4-23B9-5B4A-BB45-6259A34E8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053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DB24-94CF-4B48-B032-CA17B27E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635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F04E7-E27C-3548-9F0A-C581A165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3"/>
            <a:ext cx="10515600" cy="284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3111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6AA6DA-F05C-824F-9A68-B76BFA0E4D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2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49" r:id="rId4"/>
    <p:sldLayoutId id="214748365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0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DD3A80A-D3CC-E243-02AF-09CAC4A70619}"/>
              </a:ext>
            </a:extLst>
          </p:cNvPr>
          <p:cNvSpPr txBox="1">
            <a:spLocks/>
          </p:cNvSpPr>
          <p:nvPr/>
        </p:nvSpPr>
        <p:spPr>
          <a:xfrm>
            <a:off x="783956" y="902677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 err="1"/>
              <a:t>Segregaatiosuunnistus</a:t>
            </a:r>
            <a:r>
              <a:rPr lang="en-GB" sz="4800" dirty="0"/>
              <a:t> </a:t>
            </a:r>
            <a:r>
              <a:rPr lang="en-GB" sz="4800" dirty="0" err="1"/>
              <a:t>urheilupiireihin</a:t>
            </a:r>
            <a:endParaRPr lang="en-GB" sz="48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EAC032-3F69-7A69-760D-CD9B721C426E}"/>
              </a:ext>
            </a:extLst>
          </p:cNvPr>
          <p:cNvSpPr txBox="1">
            <a:spLocks/>
          </p:cNvSpPr>
          <p:nvPr/>
        </p:nvSpPr>
        <p:spPr>
          <a:xfrm>
            <a:off x="838200" y="2446669"/>
            <a:ext cx="10515600" cy="3508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err="1"/>
              <a:t>Tämä</a:t>
            </a:r>
            <a:r>
              <a:rPr lang="en-GB" dirty="0"/>
              <a:t> </a:t>
            </a:r>
            <a:r>
              <a:rPr lang="en-GB" dirty="0" err="1"/>
              <a:t>segregaatiosuunnistus</a:t>
            </a:r>
            <a:r>
              <a:rPr lang="en-GB" dirty="0"/>
              <a:t> </a:t>
            </a:r>
            <a:r>
              <a:rPr lang="en-GB" dirty="0" err="1"/>
              <a:t>toteutettiin</a:t>
            </a:r>
            <a:r>
              <a:rPr lang="en-GB" dirty="0"/>
              <a:t> </a:t>
            </a:r>
            <a:r>
              <a:rPr lang="en-GB" dirty="0" err="1"/>
              <a:t>osana</a:t>
            </a:r>
            <a:r>
              <a:rPr lang="en-GB" dirty="0"/>
              <a:t> NAU! </a:t>
            </a:r>
            <a:r>
              <a:rPr lang="en-GB" dirty="0" err="1"/>
              <a:t>Hankkeen</a:t>
            </a:r>
            <a:r>
              <a:rPr lang="en-GB" dirty="0"/>
              <a:t> </a:t>
            </a:r>
            <a:r>
              <a:rPr lang="en-GB" dirty="0" err="1"/>
              <a:t>Olympiakomitean</a:t>
            </a:r>
            <a:r>
              <a:rPr lang="en-GB" dirty="0"/>
              <a:t> “</a:t>
            </a:r>
            <a:r>
              <a:rPr lang="en-GB" dirty="0" err="1"/>
              <a:t>Valmentaa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</a:t>
            </a:r>
            <a:r>
              <a:rPr lang="en-GB" dirty="0" err="1"/>
              <a:t>nainen</a:t>
            </a:r>
            <a:r>
              <a:rPr lang="en-GB" dirty="0"/>
              <a:t>” –</a:t>
            </a:r>
            <a:r>
              <a:rPr lang="en-GB" dirty="0" err="1"/>
              <a:t>hankkeelle</a:t>
            </a:r>
            <a:r>
              <a:rPr lang="en-GB" dirty="0"/>
              <a:t> </a:t>
            </a:r>
            <a:r>
              <a:rPr lang="en-GB" dirty="0" err="1"/>
              <a:t>toteutettua</a:t>
            </a:r>
            <a:r>
              <a:rPr lang="en-GB" dirty="0"/>
              <a:t> UBT-</a:t>
            </a:r>
            <a:r>
              <a:rPr lang="en-GB" dirty="0" err="1"/>
              <a:t>koulutusta</a:t>
            </a:r>
            <a:r>
              <a:rPr lang="en-GB" dirty="0"/>
              <a:t>.</a:t>
            </a:r>
          </a:p>
          <a:p>
            <a:pPr algn="l"/>
            <a:r>
              <a:rPr lang="en-GB" dirty="0" err="1"/>
              <a:t>Kalvoilta</a:t>
            </a:r>
            <a:r>
              <a:rPr lang="en-GB" dirty="0"/>
              <a:t> </a:t>
            </a:r>
            <a:r>
              <a:rPr lang="en-GB" dirty="0" err="1"/>
              <a:t>löydät</a:t>
            </a:r>
            <a:r>
              <a:rPr lang="en-GB" dirty="0"/>
              <a:t> </a:t>
            </a:r>
            <a:r>
              <a:rPr lang="en-GB" dirty="0" err="1"/>
              <a:t>verkossa</a:t>
            </a:r>
            <a:r>
              <a:rPr lang="en-GB" dirty="0"/>
              <a:t> </a:t>
            </a:r>
            <a:r>
              <a:rPr lang="en-GB" dirty="0" err="1"/>
              <a:t>toteutettuun</a:t>
            </a:r>
            <a:r>
              <a:rPr lang="en-GB" dirty="0"/>
              <a:t> </a:t>
            </a:r>
            <a:r>
              <a:rPr lang="en-GB" dirty="0" err="1"/>
              <a:t>segregaatiosuunnistukseen</a:t>
            </a:r>
            <a:r>
              <a:rPr lang="en-GB" dirty="0"/>
              <a:t> </a:t>
            </a:r>
            <a:r>
              <a:rPr lang="en-GB" dirty="0" err="1"/>
              <a:t>tarkoitetun</a:t>
            </a:r>
            <a:r>
              <a:rPr lang="en-GB" dirty="0"/>
              <a:t> </a:t>
            </a:r>
            <a:r>
              <a:rPr lang="en-GB" dirty="0" err="1"/>
              <a:t>ohjeistuksen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yhteenvedon</a:t>
            </a:r>
            <a:r>
              <a:rPr lang="en-GB" dirty="0"/>
              <a:t> </a:t>
            </a:r>
            <a:r>
              <a:rPr lang="en-GB" dirty="0" err="1"/>
              <a:t>suunnistuksessa</a:t>
            </a:r>
            <a:r>
              <a:rPr lang="en-GB" dirty="0"/>
              <a:t> </a:t>
            </a:r>
            <a:r>
              <a:rPr lang="en-GB" dirty="0" err="1"/>
              <a:t>käytetyistä</a:t>
            </a:r>
            <a:r>
              <a:rPr lang="en-GB" dirty="0"/>
              <a:t> </a:t>
            </a:r>
            <a:r>
              <a:rPr lang="en-GB" dirty="0" err="1"/>
              <a:t>rastitehtävistä</a:t>
            </a:r>
            <a:r>
              <a:rPr lang="en-GB" dirty="0"/>
              <a:t> (</a:t>
            </a:r>
            <a:r>
              <a:rPr lang="en-GB" dirty="0" err="1"/>
              <a:t>ulkoisten</a:t>
            </a:r>
            <a:r>
              <a:rPr lang="en-GB" dirty="0"/>
              <a:t> </a:t>
            </a:r>
            <a:r>
              <a:rPr lang="en-GB" dirty="0" err="1"/>
              <a:t>materiaalien</a:t>
            </a:r>
            <a:r>
              <a:rPr lang="en-GB" dirty="0"/>
              <a:t> </a:t>
            </a:r>
            <a:r>
              <a:rPr lang="en-GB" dirty="0" err="1"/>
              <a:t>osoitetiedot</a:t>
            </a:r>
            <a:r>
              <a:rPr lang="en-GB" dirty="0"/>
              <a:t> </a:t>
            </a:r>
            <a:r>
              <a:rPr lang="en-GB" dirty="0" err="1"/>
              <a:t>löydät</a:t>
            </a:r>
            <a:r>
              <a:rPr lang="en-GB" dirty="0"/>
              <a:t> </a:t>
            </a:r>
            <a:r>
              <a:rPr lang="en-GB" dirty="0" err="1"/>
              <a:t>dian</a:t>
            </a:r>
            <a:r>
              <a:rPr lang="en-GB" dirty="0"/>
              <a:t> </a:t>
            </a:r>
            <a:r>
              <a:rPr lang="en-GB" dirty="0" err="1"/>
              <a:t>muistiinpanoista</a:t>
            </a:r>
            <a:r>
              <a:rPr lang="en-GB" dirty="0"/>
              <a:t>)</a:t>
            </a:r>
          </a:p>
          <a:p>
            <a:pPr algn="l"/>
            <a:r>
              <a:rPr lang="en-GB" dirty="0" err="1"/>
              <a:t>Rastitehtävät</a:t>
            </a:r>
            <a:r>
              <a:rPr lang="en-GB" dirty="0"/>
              <a:t> </a:t>
            </a:r>
            <a:r>
              <a:rPr lang="en-GB" dirty="0" err="1"/>
              <a:t>toteutettiin</a:t>
            </a:r>
            <a:r>
              <a:rPr lang="en-GB" dirty="0"/>
              <a:t> </a:t>
            </a:r>
            <a:r>
              <a:rPr lang="en-GB" dirty="0" err="1"/>
              <a:t>Googlen</a:t>
            </a:r>
            <a:r>
              <a:rPr lang="en-GB" dirty="0"/>
              <a:t> </a:t>
            </a:r>
            <a:r>
              <a:rPr lang="en-GB" dirty="0" err="1"/>
              <a:t>Jamboard-työkalulla</a:t>
            </a:r>
            <a:endParaRPr lang="en-GB" dirty="0"/>
          </a:p>
          <a:p>
            <a:pPr algn="l"/>
            <a:r>
              <a:rPr lang="fi-FI" dirty="0"/>
              <a:t>Tämä teos on lisensoitu Creative </a:t>
            </a:r>
            <a:r>
              <a:rPr lang="fi-FI" dirty="0" err="1"/>
              <a:t>Commons</a:t>
            </a:r>
            <a:r>
              <a:rPr lang="fi-FI" dirty="0"/>
              <a:t> Nimeä-</a:t>
            </a:r>
            <a:r>
              <a:rPr lang="fi-FI" dirty="0" err="1"/>
              <a:t>JaaSamoin</a:t>
            </a:r>
            <a:r>
              <a:rPr lang="fi-FI" dirty="0"/>
              <a:t> 4.0 Kansainvälinen -käyttöluvalla</a:t>
            </a:r>
            <a:endParaRPr lang="en-GB" dirty="0"/>
          </a:p>
        </p:txBody>
      </p:sp>
      <p:pic>
        <p:nvPicPr>
          <p:cNvPr id="17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E61A8E-EA9A-663F-5890-7D2E2EA64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12" y="501153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5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588B2C-011B-0B70-956D-16CE78C81465}"/>
              </a:ext>
            </a:extLst>
          </p:cNvPr>
          <p:cNvSpPr txBox="1">
            <a:spLocks/>
          </p:cNvSpPr>
          <p:nvPr/>
        </p:nvSpPr>
        <p:spPr>
          <a:xfrm>
            <a:off x="838200" y="1486353"/>
            <a:ext cx="10515600" cy="842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Segregaatiosuunnistus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6FA830-38EC-2354-752F-6769B91B888B}"/>
              </a:ext>
            </a:extLst>
          </p:cNvPr>
          <p:cNvSpPr txBox="1">
            <a:spLocks/>
          </p:cNvSpPr>
          <p:nvPr/>
        </p:nvSpPr>
        <p:spPr>
          <a:xfrm>
            <a:off x="838200" y="2329315"/>
            <a:ext cx="10515600" cy="3461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Internetseikkailu pienryhmissä (Zoom-keskustelut ryhmähuoneissa)</a:t>
            </a:r>
          </a:p>
          <a:p>
            <a:r>
              <a:rPr lang="en-GB" sz="2400"/>
              <a:t>Jamboardilla 9 rastia, joiden käsittelyjärjestys vapaa (dia=rasti)</a:t>
            </a:r>
          </a:p>
          <a:p>
            <a:r>
              <a:rPr lang="en-GB" sz="2400"/>
              <a:t>Omia ajatuksia voi jakaa toisille ryhmille muistilappujen, kuvien ja tekstien avulla</a:t>
            </a:r>
          </a:p>
          <a:p>
            <a:r>
              <a:rPr lang="en-GB" sz="2400"/>
              <a:t>Ei etsitä faktoja vaan viritetään ajatuksia – annetaan kaikille tilaa</a:t>
            </a:r>
          </a:p>
          <a:p>
            <a:r>
              <a:rPr lang="en-GB" sz="2400"/>
              <a:t>Aikaa 30 minuuttia; kaikkea ei tarvitse ehtiä tekemään</a:t>
            </a:r>
          </a:p>
        </p:txBody>
      </p:sp>
    </p:spTree>
    <p:extLst>
      <p:ext uri="{BB962C8B-B14F-4D97-AF65-F5344CB8AC3E}">
        <p14:creationId xmlns:p14="http://schemas.microsoft.com/office/powerpoint/2010/main" val="377646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24B0-4AF0-EBD4-B8E8-0940FE1C36F0}"/>
              </a:ext>
            </a:extLst>
          </p:cNvPr>
          <p:cNvSpPr txBox="1">
            <a:spLocks/>
          </p:cNvSpPr>
          <p:nvPr/>
        </p:nvSpPr>
        <p:spPr>
          <a:xfrm>
            <a:off x="4878754" y="252954"/>
            <a:ext cx="5257800" cy="929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Segregaatiosuunnistus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E7F1-1229-2F41-565A-F1E3D7D38E14}"/>
              </a:ext>
            </a:extLst>
          </p:cNvPr>
          <p:cNvSpPr txBox="1">
            <a:spLocks/>
          </p:cNvSpPr>
          <p:nvPr/>
        </p:nvSpPr>
        <p:spPr>
          <a:xfrm>
            <a:off x="659235" y="1411988"/>
            <a:ext cx="10515600" cy="4564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Etsikää yksi tarina sukupuolelleen epätyypillisen lajin huippu-urheilijasta tai valmentajasta (lisätkää Jamboardille linkki videoon tai tekstiin) ja mainitkaa yksi asia, mikä tarinasta jäi mieleen.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Nimetkää vähintään yksi urheilulaji, joka on aiemmin ollut vahvasti toisen sukupuolen laji, mutta kiinnostaa nykyään tasapuolisesti sekä naisia että miehiä.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Vierailkaa muutaman eri lajiliiton verkkosivuilla. Kuinka paljon sivulta löytyy viittauksia eri sukupuoleen? Eroavatko kuvat ja teksti tässä mielessä toisistaan?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Etsikää verkosta kuvia, jotka rikkovat urheiluun liitettyjä sukupuolistereotypioita (tuokaa jamboardille kuva tai linkki kuvaan).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Montako naista löytyy maailman 50 eniten tienaavan urheilijan joukosta vuonna 2021? Entä Suomen top-10 joukosta? Miten sukupuolten väliset palkkaerot vaikuttavat urheilun ja seurojen arkeen?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Lukekaa kirjoitukset ”Naisurheilijoiden huonompi palkka ei ole miesten vika” ja ”Naisurheilu ei saa ansaitsemaansa huomiota tiedotusvälineissä”. Minkälaisia tunteita kirjoitukset herättävät?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Lukekaa juttu ”Näin saadaan naishakijoita”. Näkyykö sama ilmiö jotenkin urheilussa ja/tai valmentamisessa?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Lukekaa kolumni meritokratiasta. Miten meritokratia vaikuttaa urheilussa ja valmentamisessa?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Tehkää googlehaku termillä ”naisurheilija” minkälaisia juttuja nousee hakutulosten kärkeen? Entä kuvahakuun? Entä termillä ”miesurheilija”?</a:t>
            </a:r>
          </a:p>
        </p:txBody>
      </p:sp>
    </p:spTree>
    <p:extLst>
      <p:ext uri="{BB962C8B-B14F-4D97-AF65-F5344CB8AC3E}">
        <p14:creationId xmlns:p14="http://schemas.microsoft.com/office/powerpoint/2010/main" val="328162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FA55E41707AA4E9A3DF2B38F87D2EB" ma:contentTypeVersion="15" ma:contentTypeDescription="Luo uusi asiakirja." ma:contentTypeScope="" ma:versionID="731499e4fc10851b07fa3e0c4109a87e">
  <xsd:schema xmlns:xsd="http://www.w3.org/2001/XMLSchema" xmlns:xs="http://www.w3.org/2001/XMLSchema" xmlns:p="http://schemas.microsoft.com/office/2006/metadata/properties" xmlns:ns2="ad3c6937-9a35-4a7d-9885-e12685976cc2" xmlns:ns3="d71e5782-fd84-476f-973a-ede97c1d5208" targetNamespace="http://schemas.microsoft.com/office/2006/metadata/properties" ma:root="true" ma:fieldsID="3e4cde0011ea9d764c2b1a1ada395339" ns2:_="" ns3:_="">
    <xsd:import namespace="ad3c6937-9a35-4a7d-9885-e12685976cc2"/>
    <xsd:import namespace="d71e5782-fd84-476f-973a-ede97c1d5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c6937-9a35-4a7d-9885-e12685976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e5782-fd84-476f-973a-ede97c1d52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b0c948c-273a-4e24-aad6-b4a4ac346b48}" ma:internalName="TaxCatchAll" ma:showField="CatchAllData" ma:web="d71e5782-fd84-476f-973a-ede97c1d52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1e5782-fd84-476f-973a-ede97c1d5208" xsi:nil="true"/>
    <lcf76f155ced4ddcb4097134ff3c332f xmlns="ad3c6937-9a35-4a7d-9885-e12685976c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10A2BB-21BD-46F7-8CD6-34BDBFB31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FDA1F7-D8AA-49F0-8563-5492E8489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3c6937-9a35-4a7d-9885-e12685976cc2"/>
    <ds:schemaRef ds:uri="d71e5782-fd84-476f-973a-ede97c1d5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9B50A6-945F-4EDD-AEC5-796E8301FE13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d71e5782-fd84-476f-973a-ede97c1d5208"/>
    <ds:schemaRef ds:uri="http://schemas.microsoft.com/office/infopath/2007/PartnerControls"/>
    <ds:schemaRef ds:uri="http://schemas.openxmlformats.org/package/2006/metadata/core-properties"/>
    <ds:schemaRef ds:uri="ad3c6937-9a35-4a7d-9885-e12685976c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295</Words>
  <Application>Microsoft Macintosh PowerPoint</Application>
  <PresentationFormat>Laajakuva</PresentationFormat>
  <Paragraphs>21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Minttu Rantanen (TAMK)</dc:creator>
  <cp:lastModifiedBy>Noora Eilola</cp:lastModifiedBy>
  <cp:revision>7</cp:revision>
  <dcterms:created xsi:type="dcterms:W3CDTF">2020-06-11T11:56:50Z</dcterms:created>
  <dcterms:modified xsi:type="dcterms:W3CDTF">2022-05-12T12:47:09Z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0x01010078FA55E41707AA4E9A3DF2B38F87D2EB</vt:lpwstr>
  </property>
</Properties>
</file>