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318" r:id="rId3"/>
    <p:sldId id="319" r:id="rId4"/>
    <p:sldId id="320" r:id="rId5"/>
    <p:sldId id="321" r:id="rId6"/>
    <p:sldId id="322" r:id="rId7"/>
    <p:sldId id="323" r:id="rId8"/>
    <p:sldId id="324" r:id="rId9"/>
    <p:sldId id="325" r:id="rId10"/>
    <p:sldId id="326" r:id="rId11"/>
    <p:sldId id="327" r:id="rId1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6"/>
    <p:restoredTop sz="81875"/>
  </p:normalViewPr>
  <p:slideViewPr>
    <p:cSldViewPr snapToGrid="0" snapToObjects="1">
      <p:cViewPr>
        <p:scale>
          <a:sx n="79" d="100"/>
          <a:sy n="79" d="100"/>
        </p:scale>
        <p:origin x="944"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1C7DB-62F8-43FB-945D-509AA5F514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ABBFC5-1EA2-48FF-B825-C22416C4BC6D}">
      <dgm:prSet/>
      <dgm:spPr/>
      <dgm:t>
        <a:bodyPr/>
        <a:lstStyle/>
        <a:p>
          <a:r>
            <a:rPr lang="en-US" err="1"/>
            <a:t>Mikä</a:t>
          </a:r>
          <a:r>
            <a:rPr lang="en-US"/>
            <a:t> </a:t>
          </a:r>
          <a:r>
            <a:rPr lang="en-US" err="1"/>
            <a:t>sinua</a:t>
          </a:r>
          <a:r>
            <a:rPr lang="en-US"/>
            <a:t> </a:t>
          </a:r>
          <a:r>
            <a:rPr lang="en-US" err="1"/>
            <a:t>motivoi</a:t>
          </a:r>
          <a:r>
            <a:rPr lang="en-US"/>
            <a:t>?</a:t>
          </a:r>
        </a:p>
      </dgm:t>
    </dgm:pt>
    <dgm:pt modelId="{076AE8D4-F319-4761-AD2B-A123D903DBFC}" type="parTrans" cxnId="{60969DD9-C6C5-4527-9B9D-194655DF2F12}">
      <dgm:prSet/>
      <dgm:spPr/>
      <dgm:t>
        <a:bodyPr/>
        <a:lstStyle/>
        <a:p>
          <a:endParaRPr lang="en-US"/>
        </a:p>
      </dgm:t>
    </dgm:pt>
    <dgm:pt modelId="{823A4B29-497B-43C2-9102-DF54999C261C}" type="sibTrans" cxnId="{60969DD9-C6C5-4527-9B9D-194655DF2F12}">
      <dgm:prSet/>
      <dgm:spPr/>
      <dgm:t>
        <a:bodyPr/>
        <a:lstStyle/>
        <a:p>
          <a:endParaRPr lang="en-US"/>
        </a:p>
      </dgm:t>
    </dgm:pt>
    <dgm:pt modelId="{9A4E72C7-4AA0-44FC-913F-E66E22ABD29C}">
      <dgm:prSet/>
      <dgm:spPr/>
      <dgm:t>
        <a:bodyPr/>
        <a:lstStyle/>
        <a:p>
          <a:r>
            <a:rPr lang="en-US" err="1"/>
            <a:t>Mikä</a:t>
          </a:r>
          <a:r>
            <a:rPr lang="en-US"/>
            <a:t> </a:t>
          </a:r>
          <a:r>
            <a:rPr lang="en-US" err="1"/>
            <a:t>tekee</a:t>
          </a:r>
          <a:r>
            <a:rPr lang="en-US"/>
            <a:t> </a:t>
          </a:r>
          <a:r>
            <a:rPr lang="en-US" err="1"/>
            <a:t>työstä</a:t>
          </a:r>
          <a:r>
            <a:rPr lang="en-US"/>
            <a:t> </a:t>
          </a:r>
          <a:r>
            <a:rPr lang="en-US" err="1"/>
            <a:t>merkityksellisen</a:t>
          </a:r>
          <a:r>
            <a:rPr lang="en-US"/>
            <a:t>?</a:t>
          </a:r>
        </a:p>
      </dgm:t>
    </dgm:pt>
    <dgm:pt modelId="{CC0E7F7F-FFCE-43C2-998C-BA66D1C3AEBA}" type="parTrans" cxnId="{3FAEC648-E99D-4638-880F-F0E67FC843B4}">
      <dgm:prSet/>
      <dgm:spPr/>
      <dgm:t>
        <a:bodyPr/>
        <a:lstStyle/>
        <a:p>
          <a:endParaRPr lang="en-US"/>
        </a:p>
      </dgm:t>
    </dgm:pt>
    <dgm:pt modelId="{1942FAB9-2499-46FC-A271-9339F79A08E9}" type="sibTrans" cxnId="{3FAEC648-E99D-4638-880F-F0E67FC843B4}">
      <dgm:prSet/>
      <dgm:spPr/>
      <dgm:t>
        <a:bodyPr/>
        <a:lstStyle/>
        <a:p>
          <a:endParaRPr lang="en-US"/>
        </a:p>
      </dgm:t>
    </dgm:pt>
    <dgm:pt modelId="{47E049FF-0675-4866-9794-16CE02748BE2}">
      <dgm:prSet/>
      <dgm:spPr/>
      <dgm:t>
        <a:bodyPr/>
        <a:lstStyle/>
        <a:p>
          <a:r>
            <a:rPr lang="en-US" err="1"/>
            <a:t>Millaisia</a:t>
          </a:r>
          <a:r>
            <a:rPr lang="en-US"/>
            <a:t> </a:t>
          </a:r>
          <a:r>
            <a:rPr lang="en-US" err="1"/>
            <a:t>arvoja</a:t>
          </a:r>
          <a:r>
            <a:rPr lang="en-US"/>
            <a:t> ja </a:t>
          </a:r>
          <a:r>
            <a:rPr lang="en-US" err="1"/>
            <a:t>tavoitteita</a:t>
          </a:r>
          <a:r>
            <a:rPr lang="en-US"/>
            <a:t> </a:t>
          </a:r>
          <a:r>
            <a:rPr lang="en-US" err="1"/>
            <a:t>sinulla</a:t>
          </a:r>
          <a:r>
            <a:rPr lang="en-US"/>
            <a:t> on </a:t>
          </a:r>
          <a:r>
            <a:rPr lang="en-US" err="1"/>
            <a:t>työn</a:t>
          </a:r>
          <a:r>
            <a:rPr lang="en-US"/>
            <a:t> </a:t>
          </a:r>
          <a:r>
            <a:rPr lang="en-US" err="1"/>
            <a:t>suhteen</a:t>
          </a:r>
          <a:r>
            <a:rPr lang="en-US"/>
            <a:t>?</a:t>
          </a:r>
        </a:p>
      </dgm:t>
    </dgm:pt>
    <dgm:pt modelId="{F5EC2D44-183E-47AB-9D8A-84B0E773A05B}" type="parTrans" cxnId="{A49ED2DC-9BD7-467A-A28B-C6C76AF08653}">
      <dgm:prSet/>
      <dgm:spPr/>
      <dgm:t>
        <a:bodyPr/>
        <a:lstStyle/>
        <a:p>
          <a:endParaRPr lang="en-US"/>
        </a:p>
      </dgm:t>
    </dgm:pt>
    <dgm:pt modelId="{958056F9-DCE4-4779-B745-E2C44241842F}" type="sibTrans" cxnId="{A49ED2DC-9BD7-467A-A28B-C6C76AF08653}">
      <dgm:prSet/>
      <dgm:spPr/>
      <dgm:t>
        <a:bodyPr/>
        <a:lstStyle/>
        <a:p>
          <a:endParaRPr lang="en-US"/>
        </a:p>
      </dgm:t>
    </dgm:pt>
    <dgm:pt modelId="{756E575C-B840-481C-BB94-46A73C35FCE9}" type="pres">
      <dgm:prSet presAssocID="{F081C7DB-62F8-43FB-945D-509AA5F51439}" presName="root" presStyleCnt="0">
        <dgm:presLayoutVars>
          <dgm:dir/>
          <dgm:resizeHandles val="exact"/>
        </dgm:presLayoutVars>
      </dgm:prSet>
      <dgm:spPr/>
    </dgm:pt>
    <dgm:pt modelId="{4850322E-B6B1-4F2C-8D6D-9DC03B968822}" type="pres">
      <dgm:prSet presAssocID="{59ABBFC5-1EA2-48FF-B825-C22416C4BC6D}" presName="compNode" presStyleCnt="0"/>
      <dgm:spPr/>
    </dgm:pt>
    <dgm:pt modelId="{53F3DA42-63CD-4635-96CB-CB338F7AA5E2}" type="pres">
      <dgm:prSet presAssocID="{59ABBFC5-1EA2-48FF-B825-C22416C4BC6D}" presName="bgRect" presStyleLbl="bgShp" presStyleIdx="0" presStyleCnt="3"/>
      <dgm:spPr/>
    </dgm:pt>
    <dgm:pt modelId="{50735C2F-96BD-4714-98A1-C3E2F15EBD60}" type="pres">
      <dgm:prSet presAssocID="{59ABBFC5-1EA2-48FF-B825-C22416C4BC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A9FC8FDC-0471-4A81-B004-42EEAE1A7093}" type="pres">
      <dgm:prSet presAssocID="{59ABBFC5-1EA2-48FF-B825-C22416C4BC6D}" presName="spaceRect" presStyleCnt="0"/>
      <dgm:spPr/>
    </dgm:pt>
    <dgm:pt modelId="{5A7DFCEE-E4B1-4219-9023-5D8943AAB5C7}" type="pres">
      <dgm:prSet presAssocID="{59ABBFC5-1EA2-48FF-B825-C22416C4BC6D}" presName="parTx" presStyleLbl="revTx" presStyleIdx="0" presStyleCnt="3">
        <dgm:presLayoutVars>
          <dgm:chMax val="0"/>
          <dgm:chPref val="0"/>
        </dgm:presLayoutVars>
      </dgm:prSet>
      <dgm:spPr/>
    </dgm:pt>
    <dgm:pt modelId="{D2DF22AB-4DDE-4DCA-9BEC-45E97737CFC2}" type="pres">
      <dgm:prSet presAssocID="{823A4B29-497B-43C2-9102-DF54999C261C}" presName="sibTrans" presStyleCnt="0"/>
      <dgm:spPr/>
    </dgm:pt>
    <dgm:pt modelId="{01C50F45-410E-452A-8E3B-A232327C9FE4}" type="pres">
      <dgm:prSet presAssocID="{9A4E72C7-4AA0-44FC-913F-E66E22ABD29C}" presName="compNode" presStyleCnt="0"/>
      <dgm:spPr/>
    </dgm:pt>
    <dgm:pt modelId="{38263EE8-6FDF-4F18-BB2F-FEB9595B6219}" type="pres">
      <dgm:prSet presAssocID="{9A4E72C7-4AA0-44FC-913F-E66E22ABD29C}" presName="bgRect" presStyleLbl="bgShp" presStyleIdx="1" presStyleCnt="3"/>
      <dgm:spPr/>
    </dgm:pt>
    <dgm:pt modelId="{028EC0EA-38EA-41D0-AD03-2FA10F2DCB3F}" type="pres">
      <dgm:prSet presAssocID="{9A4E72C7-4AA0-44FC-913F-E66E22ABD2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EA818C36-9E3A-4A04-A234-28FBEB729C4C}" type="pres">
      <dgm:prSet presAssocID="{9A4E72C7-4AA0-44FC-913F-E66E22ABD29C}" presName="spaceRect" presStyleCnt="0"/>
      <dgm:spPr/>
    </dgm:pt>
    <dgm:pt modelId="{53BF42D8-330C-4DCB-9823-B19531A00856}" type="pres">
      <dgm:prSet presAssocID="{9A4E72C7-4AA0-44FC-913F-E66E22ABD29C}" presName="parTx" presStyleLbl="revTx" presStyleIdx="1" presStyleCnt="3">
        <dgm:presLayoutVars>
          <dgm:chMax val="0"/>
          <dgm:chPref val="0"/>
        </dgm:presLayoutVars>
      </dgm:prSet>
      <dgm:spPr/>
    </dgm:pt>
    <dgm:pt modelId="{573E19E1-A3DE-4E52-AA5B-EAB6FF506FC5}" type="pres">
      <dgm:prSet presAssocID="{1942FAB9-2499-46FC-A271-9339F79A08E9}" presName="sibTrans" presStyleCnt="0"/>
      <dgm:spPr/>
    </dgm:pt>
    <dgm:pt modelId="{DEA43E9F-D5A2-4A9D-A804-31F091CE378A}" type="pres">
      <dgm:prSet presAssocID="{47E049FF-0675-4866-9794-16CE02748BE2}" presName="compNode" presStyleCnt="0"/>
      <dgm:spPr/>
    </dgm:pt>
    <dgm:pt modelId="{376C81B9-C792-4744-8549-9E1D03D7BDDB}" type="pres">
      <dgm:prSet presAssocID="{47E049FF-0675-4866-9794-16CE02748BE2}" presName="bgRect" presStyleLbl="bgShp" presStyleIdx="2" presStyleCnt="3"/>
      <dgm:spPr/>
    </dgm:pt>
    <dgm:pt modelId="{C418731B-CDF6-4D13-A8FF-3D2A1B12A0A1}" type="pres">
      <dgm:prSet presAssocID="{47E049FF-0675-4866-9794-16CE02748BE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Brick Wall with solid fill"/>
        </a:ext>
      </dgm:extLst>
    </dgm:pt>
    <dgm:pt modelId="{CD2D8760-E148-45C7-AFBF-AA87F9BDE459}" type="pres">
      <dgm:prSet presAssocID="{47E049FF-0675-4866-9794-16CE02748BE2}" presName="spaceRect" presStyleCnt="0"/>
      <dgm:spPr/>
    </dgm:pt>
    <dgm:pt modelId="{A1482D23-5D6C-4E09-83E1-35ECDC004E6E}" type="pres">
      <dgm:prSet presAssocID="{47E049FF-0675-4866-9794-16CE02748BE2}" presName="parTx" presStyleLbl="revTx" presStyleIdx="2" presStyleCnt="3">
        <dgm:presLayoutVars>
          <dgm:chMax val="0"/>
          <dgm:chPref val="0"/>
        </dgm:presLayoutVars>
      </dgm:prSet>
      <dgm:spPr/>
    </dgm:pt>
  </dgm:ptLst>
  <dgm:cxnLst>
    <dgm:cxn modelId="{3FAEC648-E99D-4638-880F-F0E67FC843B4}" srcId="{F081C7DB-62F8-43FB-945D-509AA5F51439}" destId="{9A4E72C7-4AA0-44FC-913F-E66E22ABD29C}" srcOrd="1" destOrd="0" parTransId="{CC0E7F7F-FFCE-43C2-998C-BA66D1C3AEBA}" sibTransId="{1942FAB9-2499-46FC-A271-9339F79A08E9}"/>
    <dgm:cxn modelId="{8B1F8AA0-FF65-4D04-AC0B-C7A7FB2416BE}" type="presOf" srcId="{9A4E72C7-4AA0-44FC-913F-E66E22ABD29C}" destId="{53BF42D8-330C-4DCB-9823-B19531A00856}" srcOrd="0" destOrd="0" presId="urn:microsoft.com/office/officeart/2018/2/layout/IconVerticalSolidList"/>
    <dgm:cxn modelId="{60969DD9-C6C5-4527-9B9D-194655DF2F12}" srcId="{F081C7DB-62F8-43FB-945D-509AA5F51439}" destId="{59ABBFC5-1EA2-48FF-B825-C22416C4BC6D}" srcOrd="0" destOrd="0" parTransId="{076AE8D4-F319-4761-AD2B-A123D903DBFC}" sibTransId="{823A4B29-497B-43C2-9102-DF54999C261C}"/>
    <dgm:cxn modelId="{336149DC-3A38-42EC-9F09-149FB21C5578}" type="presOf" srcId="{59ABBFC5-1EA2-48FF-B825-C22416C4BC6D}" destId="{5A7DFCEE-E4B1-4219-9023-5D8943AAB5C7}" srcOrd="0" destOrd="0" presId="urn:microsoft.com/office/officeart/2018/2/layout/IconVerticalSolidList"/>
    <dgm:cxn modelId="{A49ED2DC-9BD7-467A-A28B-C6C76AF08653}" srcId="{F081C7DB-62F8-43FB-945D-509AA5F51439}" destId="{47E049FF-0675-4866-9794-16CE02748BE2}" srcOrd="2" destOrd="0" parTransId="{F5EC2D44-183E-47AB-9D8A-84B0E773A05B}" sibTransId="{958056F9-DCE4-4779-B745-E2C44241842F}"/>
    <dgm:cxn modelId="{3E5E4DE2-A8C2-48C5-B675-C834D0960623}" type="presOf" srcId="{47E049FF-0675-4866-9794-16CE02748BE2}" destId="{A1482D23-5D6C-4E09-83E1-35ECDC004E6E}" srcOrd="0" destOrd="0" presId="urn:microsoft.com/office/officeart/2018/2/layout/IconVerticalSolidList"/>
    <dgm:cxn modelId="{7BCB24F7-0CFD-4DDE-A625-CEB692E422B3}" type="presOf" srcId="{F081C7DB-62F8-43FB-945D-509AA5F51439}" destId="{756E575C-B840-481C-BB94-46A73C35FCE9}" srcOrd="0" destOrd="0" presId="urn:microsoft.com/office/officeart/2018/2/layout/IconVerticalSolidList"/>
    <dgm:cxn modelId="{5DFE79B4-23BE-48E1-91CA-F2B956C1B760}" type="presParOf" srcId="{756E575C-B840-481C-BB94-46A73C35FCE9}" destId="{4850322E-B6B1-4F2C-8D6D-9DC03B968822}" srcOrd="0" destOrd="0" presId="urn:microsoft.com/office/officeart/2018/2/layout/IconVerticalSolidList"/>
    <dgm:cxn modelId="{AB8BE91A-A356-4594-9A85-98ECA10856DD}" type="presParOf" srcId="{4850322E-B6B1-4F2C-8D6D-9DC03B968822}" destId="{53F3DA42-63CD-4635-96CB-CB338F7AA5E2}" srcOrd="0" destOrd="0" presId="urn:microsoft.com/office/officeart/2018/2/layout/IconVerticalSolidList"/>
    <dgm:cxn modelId="{4D4ADB18-B05B-4817-8511-8AF810254984}" type="presParOf" srcId="{4850322E-B6B1-4F2C-8D6D-9DC03B968822}" destId="{50735C2F-96BD-4714-98A1-C3E2F15EBD60}" srcOrd="1" destOrd="0" presId="urn:microsoft.com/office/officeart/2018/2/layout/IconVerticalSolidList"/>
    <dgm:cxn modelId="{3BE696EC-F82B-496B-9039-422E8A6D2C2C}" type="presParOf" srcId="{4850322E-B6B1-4F2C-8D6D-9DC03B968822}" destId="{A9FC8FDC-0471-4A81-B004-42EEAE1A7093}" srcOrd="2" destOrd="0" presId="urn:microsoft.com/office/officeart/2018/2/layout/IconVerticalSolidList"/>
    <dgm:cxn modelId="{D939314F-2F02-47FF-BD69-8B79984C0DD9}" type="presParOf" srcId="{4850322E-B6B1-4F2C-8D6D-9DC03B968822}" destId="{5A7DFCEE-E4B1-4219-9023-5D8943AAB5C7}" srcOrd="3" destOrd="0" presId="urn:microsoft.com/office/officeart/2018/2/layout/IconVerticalSolidList"/>
    <dgm:cxn modelId="{9FECCDDE-60A1-4911-9D93-CB7248F9DD38}" type="presParOf" srcId="{756E575C-B840-481C-BB94-46A73C35FCE9}" destId="{D2DF22AB-4DDE-4DCA-9BEC-45E97737CFC2}" srcOrd="1" destOrd="0" presId="urn:microsoft.com/office/officeart/2018/2/layout/IconVerticalSolidList"/>
    <dgm:cxn modelId="{EDCDB88F-41F3-4A04-842C-CF2C3F38CCDE}" type="presParOf" srcId="{756E575C-B840-481C-BB94-46A73C35FCE9}" destId="{01C50F45-410E-452A-8E3B-A232327C9FE4}" srcOrd="2" destOrd="0" presId="urn:microsoft.com/office/officeart/2018/2/layout/IconVerticalSolidList"/>
    <dgm:cxn modelId="{03670326-AD51-4705-826C-133D71C96EF1}" type="presParOf" srcId="{01C50F45-410E-452A-8E3B-A232327C9FE4}" destId="{38263EE8-6FDF-4F18-BB2F-FEB9595B6219}" srcOrd="0" destOrd="0" presId="urn:microsoft.com/office/officeart/2018/2/layout/IconVerticalSolidList"/>
    <dgm:cxn modelId="{6E4E9DBC-4D0D-42D1-A266-FD60764EF439}" type="presParOf" srcId="{01C50F45-410E-452A-8E3B-A232327C9FE4}" destId="{028EC0EA-38EA-41D0-AD03-2FA10F2DCB3F}" srcOrd="1" destOrd="0" presId="urn:microsoft.com/office/officeart/2018/2/layout/IconVerticalSolidList"/>
    <dgm:cxn modelId="{455801B2-0B6A-451E-A997-D28491A00DB6}" type="presParOf" srcId="{01C50F45-410E-452A-8E3B-A232327C9FE4}" destId="{EA818C36-9E3A-4A04-A234-28FBEB729C4C}" srcOrd="2" destOrd="0" presId="urn:microsoft.com/office/officeart/2018/2/layout/IconVerticalSolidList"/>
    <dgm:cxn modelId="{B6D92192-DD82-4DA4-98CD-A17979430BD1}" type="presParOf" srcId="{01C50F45-410E-452A-8E3B-A232327C9FE4}" destId="{53BF42D8-330C-4DCB-9823-B19531A00856}" srcOrd="3" destOrd="0" presId="urn:microsoft.com/office/officeart/2018/2/layout/IconVerticalSolidList"/>
    <dgm:cxn modelId="{7CD9C54D-1CDC-41D0-B5F0-C26A07810B65}" type="presParOf" srcId="{756E575C-B840-481C-BB94-46A73C35FCE9}" destId="{573E19E1-A3DE-4E52-AA5B-EAB6FF506FC5}" srcOrd="3" destOrd="0" presId="urn:microsoft.com/office/officeart/2018/2/layout/IconVerticalSolidList"/>
    <dgm:cxn modelId="{707B4588-038C-4BDD-8469-AC35E2C8AFEA}" type="presParOf" srcId="{756E575C-B840-481C-BB94-46A73C35FCE9}" destId="{DEA43E9F-D5A2-4A9D-A804-31F091CE378A}" srcOrd="4" destOrd="0" presId="urn:microsoft.com/office/officeart/2018/2/layout/IconVerticalSolidList"/>
    <dgm:cxn modelId="{CFFAB591-6D7D-4087-9DE8-7AB14DE41D4E}" type="presParOf" srcId="{DEA43E9F-D5A2-4A9D-A804-31F091CE378A}" destId="{376C81B9-C792-4744-8549-9E1D03D7BDDB}" srcOrd="0" destOrd="0" presId="urn:microsoft.com/office/officeart/2018/2/layout/IconVerticalSolidList"/>
    <dgm:cxn modelId="{0A2090D6-69B7-48AE-A6DB-6FEC6D3CFFA0}" type="presParOf" srcId="{DEA43E9F-D5A2-4A9D-A804-31F091CE378A}" destId="{C418731B-CDF6-4D13-A8FF-3D2A1B12A0A1}" srcOrd="1" destOrd="0" presId="urn:microsoft.com/office/officeart/2018/2/layout/IconVerticalSolidList"/>
    <dgm:cxn modelId="{63B18E6F-A3A8-4CEE-B9A0-949D8CA6E99B}" type="presParOf" srcId="{DEA43E9F-D5A2-4A9D-A804-31F091CE378A}" destId="{CD2D8760-E148-45C7-AFBF-AA87F9BDE459}" srcOrd="2" destOrd="0" presId="urn:microsoft.com/office/officeart/2018/2/layout/IconVerticalSolidList"/>
    <dgm:cxn modelId="{43D71A16-DC20-4633-B2C3-EF1C0F4500E8}" type="presParOf" srcId="{DEA43E9F-D5A2-4A9D-A804-31F091CE378A}" destId="{A1482D23-5D6C-4E09-83E1-35ECDC004E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1C7DB-62F8-43FB-945D-509AA5F514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ABBFC5-1EA2-48FF-B825-C22416C4BC6D}">
      <dgm:prSet/>
      <dgm:spPr/>
      <dgm:t>
        <a:bodyPr/>
        <a:lstStyle/>
        <a:p>
          <a:pPr rtl="0"/>
          <a:r>
            <a:rPr lang="en-US" err="1"/>
            <a:t>Mitä</a:t>
          </a:r>
          <a:r>
            <a:rPr lang="en-US"/>
            <a:t> </a:t>
          </a:r>
          <a:r>
            <a:rPr lang="en-US" err="1"/>
            <a:t>taitoja</a:t>
          </a:r>
          <a:r>
            <a:rPr lang="en-US"/>
            <a:t> </a:t>
          </a:r>
          <a:r>
            <a:rPr lang="en-US" err="1"/>
            <a:t>sinulla</a:t>
          </a:r>
          <a:r>
            <a:rPr lang="en-US"/>
            <a:t> on, </a:t>
          </a:r>
          <a:r>
            <a:rPr lang="en-US" err="1"/>
            <a:t>joita</a:t>
          </a:r>
          <a:r>
            <a:rPr lang="en-US"/>
            <a:t> </a:t>
          </a:r>
          <a:r>
            <a:rPr lang="en-US" err="1"/>
            <a:t>voit</a:t>
          </a:r>
          <a:r>
            <a:rPr lang="en-US"/>
            <a:t> </a:t>
          </a:r>
          <a:r>
            <a:rPr lang="en-US" err="1"/>
            <a:t>hyödyntää</a:t>
          </a:r>
          <a:r>
            <a:rPr lang="en-US"/>
            <a:t> </a:t>
          </a:r>
          <a:r>
            <a:rPr lang="en-US" err="1"/>
            <a:t>työssäsi</a:t>
          </a:r>
          <a:r>
            <a:rPr lang="en-US"/>
            <a:t>?</a:t>
          </a:r>
        </a:p>
      </dgm:t>
    </dgm:pt>
    <dgm:pt modelId="{076AE8D4-F319-4761-AD2B-A123D903DBFC}" type="parTrans" cxnId="{60969DD9-C6C5-4527-9B9D-194655DF2F12}">
      <dgm:prSet/>
      <dgm:spPr/>
      <dgm:t>
        <a:bodyPr/>
        <a:lstStyle/>
        <a:p>
          <a:endParaRPr lang="en-US"/>
        </a:p>
      </dgm:t>
    </dgm:pt>
    <dgm:pt modelId="{823A4B29-497B-43C2-9102-DF54999C261C}" type="sibTrans" cxnId="{60969DD9-C6C5-4527-9B9D-194655DF2F12}">
      <dgm:prSet/>
      <dgm:spPr/>
      <dgm:t>
        <a:bodyPr/>
        <a:lstStyle/>
        <a:p>
          <a:endParaRPr lang="en-US"/>
        </a:p>
      </dgm:t>
    </dgm:pt>
    <dgm:pt modelId="{9A4E72C7-4AA0-44FC-913F-E66E22ABD29C}">
      <dgm:prSet/>
      <dgm:spPr/>
      <dgm:t>
        <a:bodyPr/>
        <a:lstStyle/>
        <a:p>
          <a:r>
            <a:rPr lang="en-US" err="1"/>
            <a:t>Missä</a:t>
          </a:r>
          <a:r>
            <a:rPr lang="en-US"/>
            <a:t> </a:t>
          </a:r>
          <a:r>
            <a:rPr lang="en-US" err="1"/>
            <a:t>olet</a:t>
          </a:r>
          <a:r>
            <a:rPr lang="en-US"/>
            <a:t> </a:t>
          </a:r>
          <a:r>
            <a:rPr lang="en-US" err="1"/>
            <a:t>oppinut</a:t>
          </a:r>
          <a:r>
            <a:rPr lang="en-US"/>
            <a:t> </a:t>
          </a:r>
          <a:r>
            <a:rPr lang="en-US" err="1"/>
            <a:t>niitä</a:t>
          </a:r>
          <a:r>
            <a:rPr lang="en-US"/>
            <a:t>?</a:t>
          </a:r>
        </a:p>
      </dgm:t>
    </dgm:pt>
    <dgm:pt modelId="{CC0E7F7F-FFCE-43C2-998C-BA66D1C3AEBA}" type="parTrans" cxnId="{3FAEC648-E99D-4638-880F-F0E67FC843B4}">
      <dgm:prSet/>
      <dgm:spPr/>
      <dgm:t>
        <a:bodyPr/>
        <a:lstStyle/>
        <a:p>
          <a:endParaRPr lang="en-US"/>
        </a:p>
      </dgm:t>
    </dgm:pt>
    <dgm:pt modelId="{1942FAB9-2499-46FC-A271-9339F79A08E9}" type="sibTrans" cxnId="{3FAEC648-E99D-4638-880F-F0E67FC843B4}">
      <dgm:prSet/>
      <dgm:spPr/>
      <dgm:t>
        <a:bodyPr/>
        <a:lstStyle/>
        <a:p>
          <a:endParaRPr lang="en-US"/>
        </a:p>
      </dgm:t>
    </dgm:pt>
    <dgm:pt modelId="{47E049FF-0675-4866-9794-16CE02748BE2}">
      <dgm:prSet/>
      <dgm:spPr/>
      <dgm:t>
        <a:bodyPr/>
        <a:lstStyle/>
        <a:p>
          <a:r>
            <a:rPr lang="en-US" err="1"/>
            <a:t>Miten</a:t>
          </a:r>
          <a:r>
            <a:rPr lang="en-US"/>
            <a:t> </a:t>
          </a:r>
          <a:r>
            <a:rPr lang="en-US" err="1"/>
            <a:t>muut</a:t>
          </a:r>
          <a:r>
            <a:rPr lang="en-US"/>
            <a:t> </a:t>
          </a:r>
          <a:r>
            <a:rPr lang="en-US" err="1"/>
            <a:t>huomaavat</a:t>
          </a:r>
          <a:r>
            <a:rPr lang="en-US"/>
            <a:t> taitosi?</a:t>
          </a:r>
        </a:p>
      </dgm:t>
    </dgm:pt>
    <dgm:pt modelId="{F5EC2D44-183E-47AB-9D8A-84B0E773A05B}" type="parTrans" cxnId="{A49ED2DC-9BD7-467A-A28B-C6C76AF08653}">
      <dgm:prSet/>
      <dgm:spPr/>
      <dgm:t>
        <a:bodyPr/>
        <a:lstStyle/>
        <a:p>
          <a:endParaRPr lang="en-US"/>
        </a:p>
      </dgm:t>
    </dgm:pt>
    <dgm:pt modelId="{958056F9-DCE4-4779-B745-E2C44241842F}" type="sibTrans" cxnId="{A49ED2DC-9BD7-467A-A28B-C6C76AF08653}">
      <dgm:prSet/>
      <dgm:spPr/>
      <dgm:t>
        <a:bodyPr/>
        <a:lstStyle/>
        <a:p>
          <a:endParaRPr lang="en-US"/>
        </a:p>
      </dgm:t>
    </dgm:pt>
    <dgm:pt modelId="{756E575C-B840-481C-BB94-46A73C35FCE9}" type="pres">
      <dgm:prSet presAssocID="{F081C7DB-62F8-43FB-945D-509AA5F51439}" presName="root" presStyleCnt="0">
        <dgm:presLayoutVars>
          <dgm:dir/>
          <dgm:resizeHandles val="exact"/>
        </dgm:presLayoutVars>
      </dgm:prSet>
      <dgm:spPr/>
    </dgm:pt>
    <dgm:pt modelId="{4850322E-B6B1-4F2C-8D6D-9DC03B968822}" type="pres">
      <dgm:prSet presAssocID="{59ABBFC5-1EA2-48FF-B825-C22416C4BC6D}" presName="compNode" presStyleCnt="0"/>
      <dgm:spPr/>
    </dgm:pt>
    <dgm:pt modelId="{53F3DA42-63CD-4635-96CB-CB338F7AA5E2}" type="pres">
      <dgm:prSet presAssocID="{59ABBFC5-1EA2-48FF-B825-C22416C4BC6D}" presName="bgRect" presStyleLbl="bgShp" presStyleIdx="0" presStyleCnt="3"/>
      <dgm:spPr/>
    </dgm:pt>
    <dgm:pt modelId="{50735C2F-96BD-4714-98A1-C3E2F15EBD60}" type="pres">
      <dgm:prSet presAssocID="{59ABBFC5-1EA2-48FF-B825-C22416C4BC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A9FC8FDC-0471-4A81-B004-42EEAE1A7093}" type="pres">
      <dgm:prSet presAssocID="{59ABBFC5-1EA2-48FF-B825-C22416C4BC6D}" presName="spaceRect" presStyleCnt="0"/>
      <dgm:spPr/>
    </dgm:pt>
    <dgm:pt modelId="{5A7DFCEE-E4B1-4219-9023-5D8943AAB5C7}" type="pres">
      <dgm:prSet presAssocID="{59ABBFC5-1EA2-48FF-B825-C22416C4BC6D}" presName="parTx" presStyleLbl="revTx" presStyleIdx="0" presStyleCnt="3">
        <dgm:presLayoutVars>
          <dgm:chMax val="0"/>
          <dgm:chPref val="0"/>
        </dgm:presLayoutVars>
      </dgm:prSet>
      <dgm:spPr/>
    </dgm:pt>
    <dgm:pt modelId="{D2DF22AB-4DDE-4DCA-9BEC-45E97737CFC2}" type="pres">
      <dgm:prSet presAssocID="{823A4B29-497B-43C2-9102-DF54999C261C}" presName="sibTrans" presStyleCnt="0"/>
      <dgm:spPr/>
    </dgm:pt>
    <dgm:pt modelId="{01C50F45-410E-452A-8E3B-A232327C9FE4}" type="pres">
      <dgm:prSet presAssocID="{9A4E72C7-4AA0-44FC-913F-E66E22ABD29C}" presName="compNode" presStyleCnt="0"/>
      <dgm:spPr/>
    </dgm:pt>
    <dgm:pt modelId="{38263EE8-6FDF-4F18-BB2F-FEB9595B6219}" type="pres">
      <dgm:prSet presAssocID="{9A4E72C7-4AA0-44FC-913F-E66E22ABD29C}" presName="bgRect" presStyleLbl="bgShp" presStyleIdx="1" presStyleCnt="3"/>
      <dgm:spPr/>
    </dgm:pt>
    <dgm:pt modelId="{028EC0EA-38EA-41D0-AD03-2FA10F2DCB3F}" type="pres">
      <dgm:prSet presAssocID="{9A4E72C7-4AA0-44FC-913F-E66E22ABD2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EA818C36-9E3A-4A04-A234-28FBEB729C4C}" type="pres">
      <dgm:prSet presAssocID="{9A4E72C7-4AA0-44FC-913F-E66E22ABD29C}" presName="spaceRect" presStyleCnt="0"/>
      <dgm:spPr/>
    </dgm:pt>
    <dgm:pt modelId="{53BF42D8-330C-4DCB-9823-B19531A00856}" type="pres">
      <dgm:prSet presAssocID="{9A4E72C7-4AA0-44FC-913F-E66E22ABD29C}" presName="parTx" presStyleLbl="revTx" presStyleIdx="1" presStyleCnt="3">
        <dgm:presLayoutVars>
          <dgm:chMax val="0"/>
          <dgm:chPref val="0"/>
        </dgm:presLayoutVars>
      </dgm:prSet>
      <dgm:spPr/>
    </dgm:pt>
    <dgm:pt modelId="{573E19E1-A3DE-4E52-AA5B-EAB6FF506FC5}" type="pres">
      <dgm:prSet presAssocID="{1942FAB9-2499-46FC-A271-9339F79A08E9}" presName="sibTrans" presStyleCnt="0"/>
      <dgm:spPr/>
    </dgm:pt>
    <dgm:pt modelId="{DEA43E9F-D5A2-4A9D-A804-31F091CE378A}" type="pres">
      <dgm:prSet presAssocID="{47E049FF-0675-4866-9794-16CE02748BE2}" presName="compNode" presStyleCnt="0"/>
      <dgm:spPr/>
    </dgm:pt>
    <dgm:pt modelId="{376C81B9-C792-4744-8549-9E1D03D7BDDB}" type="pres">
      <dgm:prSet presAssocID="{47E049FF-0675-4866-9794-16CE02748BE2}" presName="bgRect" presStyleLbl="bgShp" presStyleIdx="2" presStyleCnt="3"/>
      <dgm:spPr/>
    </dgm:pt>
    <dgm:pt modelId="{C418731B-CDF6-4D13-A8FF-3D2A1B12A0A1}" type="pres">
      <dgm:prSet presAssocID="{47E049FF-0675-4866-9794-16CE02748BE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with solid fill"/>
        </a:ext>
      </dgm:extLst>
    </dgm:pt>
    <dgm:pt modelId="{CD2D8760-E148-45C7-AFBF-AA87F9BDE459}" type="pres">
      <dgm:prSet presAssocID="{47E049FF-0675-4866-9794-16CE02748BE2}" presName="spaceRect" presStyleCnt="0"/>
      <dgm:spPr/>
    </dgm:pt>
    <dgm:pt modelId="{A1482D23-5D6C-4E09-83E1-35ECDC004E6E}" type="pres">
      <dgm:prSet presAssocID="{47E049FF-0675-4866-9794-16CE02748BE2}" presName="parTx" presStyleLbl="revTx" presStyleIdx="2" presStyleCnt="3">
        <dgm:presLayoutVars>
          <dgm:chMax val="0"/>
          <dgm:chPref val="0"/>
        </dgm:presLayoutVars>
      </dgm:prSet>
      <dgm:spPr/>
    </dgm:pt>
  </dgm:ptLst>
  <dgm:cxnLst>
    <dgm:cxn modelId="{3FAEC648-E99D-4638-880F-F0E67FC843B4}" srcId="{F081C7DB-62F8-43FB-945D-509AA5F51439}" destId="{9A4E72C7-4AA0-44FC-913F-E66E22ABD29C}" srcOrd="1" destOrd="0" parTransId="{CC0E7F7F-FFCE-43C2-998C-BA66D1C3AEBA}" sibTransId="{1942FAB9-2499-46FC-A271-9339F79A08E9}"/>
    <dgm:cxn modelId="{8B1F8AA0-FF65-4D04-AC0B-C7A7FB2416BE}" type="presOf" srcId="{9A4E72C7-4AA0-44FC-913F-E66E22ABD29C}" destId="{53BF42D8-330C-4DCB-9823-B19531A00856}" srcOrd="0" destOrd="0" presId="urn:microsoft.com/office/officeart/2018/2/layout/IconVerticalSolidList"/>
    <dgm:cxn modelId="{60969DD9-C6C5-4527-9B9D-194655DF2F12}" srcId="{F081C7DB-62F8-43FB-945D-509AA5F51439}" destId="{59ABBFC5-1EA2-48FF-B825-C22416C4BC6D}" srcOrd="0" destOrd="0" parTransId="{076AE8D4-F319-4761-AD2B-A123D903DBFC}" sibTransId="{823A4B29-497B-43C2-9102-DF54999C261C}"/>
    <dgm:cxn modelId="{336149DC-3A38-42EC-9F09-149FB21C5578}" type="presOf" srcId="{59ABBFC5-1EA2-48FF-B825-C22416C4BC6D}" destId="{5A7DFCEE-E4B1-4219-9023-5D8943AAB5C7}" srcOrd="0" destOrd="0" presId="urn:microsoft.com/office/officeart/2018/2/layout/IconVerticalSolidList"/>
    <dgm:cxn modelId="{A49ED2DC-9BD7-467A-A28B-C6C76AF08653}" srcId="{F081C7DB-62F8-43FB-945D-509AA5F51439}" destId="{47E049FF-0675-4866-9794-16CE02748BE2}" srcOrd="2" destOrd="0" parTransId="{F5EC2D44-183E-47AB-9D8A-84B0E773A05B}" sibTransId="{958056F9-DCE4-4779-B745-E2C44241842F}"/>
    <dgm:cxn modelId="{3E5E4DE2-A8C2-48C5-B675-C834D0960623}" type="presOf" srcId="{47E049FF-0675-4866-9794-16CE02748BE2}" destId="{A1482D23-5D6C-4E09-83E1-35ECDC004E6E}" srcOrd="0" destOrd="0" presId="urn:microsoft.com/office/officeart/2018/2/layout/IconVerticalSolidList"/>
    <dgm:cxn modelId="{7BCB24F7-0CFD-4DDE-A625-CEB692E422B3}" type="presOf" srcId="{F081C7DB-62F8-43FB-945D-509AA5F51439}" destId="{756E575C-B840-481C-BB94-46A73C35FCE9}" srcOrd="0" destOrd="0" presId="urn:microsoft.com/office/officeart/2018/2/layout/IconVerticalSolidList"/>
    <dgm:cxn modelId="{5DFE79B4-23BE-48E1-91CA-F2B956C1B760}" type="presParOf" srcId="{756E575C-B840-481C-BB94-46A73C35FCE9}" destId="{4850322E-B6B1-4F2C-8D6D-9DC03B968822}" srcOrd="0" destOrd="0" presId="urn:microsoft.com/office/officeart/2018/2/layout/IconVerticalSolidList"/>
    <dgm:cxn modelId="{AB8BE91A-A356-4594-9A85-98ECA10856DD}" type="presParOf" srcId="{4850322E-B6B1-4F2C-8D6D-9DC03B968822}" destId="{53F3DA42-63CD-4635-96CB-CB338F7AA5E2}" srcOrd="0" destOrd="0" presId="urn:microsoft.com/office/officeart/2018/2/layout/IconVerticalSolidList"/>
    <dgm:cxn modelId="{4D4ADB18-B05B-4817-8511-8AF810254984}" type="presParOf" srcId="{4850322E-B6B1-4F2C-8D6D-9DC03B968822}" destId="{50735C2F-96BD-4714-98A1-C3E2F15EBD60}" srcOrd="1" destOrd="0" presId="urn:microsoft.com/office/officeart/2018/2/layout/IconVerticalSolidList"/>
    <dgm:cxn modelId="{3BE696EC-F82B-496B-9039-422E8A6D2C2C}" type="presParOf" srcId="{4850322E-B6B1-4F2C-8D6D-9DC03B968822}" destId="{A9FC8FDC-0471-4A81-B004-42EEAE1A7093}" srcOrd="2" destOrd="0" presId="urn:microsoft.com/office/officeart/2018/2/layout/IconVerticalSolidList"/>
    <dgm:cxn modelId="{D939314F-2F02-47FF-BD69-8B79984C0DD9}" type="presParOf" srcId="{4850322E-B6B1-4F2C-8D6D-9DC03B968822}" destId="{5A7DFCEE-E4B1-4219-9023-5D8943AAB5C7}" srcOrd="3" destOrd="0" presId="urn:microsoft.com/office/officeart/2018/2/layout/IconVerticalSolidList"/>
    <dgm:cxn modelId="{9FECCDDE-60A1-4911-9D93-CB7248F9DD38}" type="presParOf" srcId="{756E575C-B840-481C-BB94-46A73C35FCE9}" destId="{D2DF22AB-4DDE-4DCA-9BEC-45E97737CFC2}" srcOrd="1" destOrd="0" presId="urn:microsoft.com/office/officeart/2018/2/layout/IconVerticalSolidList"/>
    <dgm:cxn modelId="{EDCDB88F-41F3-4A04-842C-CF2C3F38CCDE}" type="presParOf" srcId="{756E575C-B840-481C-BB94-46A73C35FCE9}" destId="{01C50F45-410E-452A-8E3B-A232327C9FE4}" srcOrd="2" destOrd="0" presId="urn:microsoft.com/office/officeart/2018/2/layout/IconVerticalSolidList"/>
    <dgm:cxn modelId="{03670326-AD51-4705-826C-133D71C96EF1}" type="presParOf" srcId="{01C50F45-410E-452A-8E3B-A232327C9FE4}" destId="{38263EE8-6FDF-4F18-BB2F-FEB9595B6219}" srcOrd="0" destOrd="0" presId="urn:microsoft.com/office/officeart/2018/2/layout/IconVerticalSolidList"/>
    <dgm:cxn modelId="{6E4E9DBC-4D0D-42D1-A266-FD60764EF439}" type="presParOf" srcId="{01C50F45-410E-452A-8E3B-A232327C9FE4}" destId="{028EC0EA-38EA-41D0-AD03-2FA10F2DCB3F}" srcOrd="1" destOrd="0" presId="urn:microsoft.com/office/officeart/2018/2/layout/IconVerticalSolidList"/>
    <dgm:cxn modelId="{455801B2-0B6A-451E-A997-D28491A00DB6}" type="presParOf" srcId="{01C50F45-410E-452A-8E3B-A232327C9FE4}" destId="{EA818C36-9E3A-4A04-A234-28FBEB729C4C}" srcOrd="2" destOrd="0" presId="urn:microsoft.com/office/officeart/2018/2/layout/IconVerticalSolidList"/>
    <dgm:cxn modelId="{B6D92192-DD82-4DA4-98CD-A17979430BD1}" type="presParOf" srcId="{01C50F45-410E-452A-8E3B-A232327C9FE4}" destId="{53BF42D8-330C-4DCB-9823-B19531A00856}" srcOrd="3" destOrd="0" presId="urn:microsoft.com/office/officeart/2018/2/layout/IconVerticalSolidList"/>
    <dgm:cxn modelId="{7CD9C54D-1CDC-41D0-B5F0-C26A07810B65}" type="presParOf" srcId="{756E575C-B840-481C-BB94-46A73C35FCE9}" destId="{573E19E1-A3DE-4E52-AA5B-EAB6FF506FC5}" srcOrd="3" destOrd="0" presId="urn:microsoft.com/office/officeart/2018/2/layout/IconVerticalSolidList"/>
    <dgm:cxn modelId="{707B4588-038C-4BDD-8469-AC35E2C8AFEA}" type="presParOf" srcId="{756E575C-B840-481C-BB94-46A73C35FCE9}" destId="{DEA43E9F-D5A2-4A9D-A804-31F091CE378A}" srcOrd="4" destOrd="0" presId="urn:microsoft.com/office/officeart/2018/2/layout/IconVerticalSolidList"/>
    <dgm:cxn modelId="{CFFAB591-6D7D-4087-9DE8-7AB14DE41D4E}" type="presParOf" srcId="{DEA43E9F-D5A2-4A9D-A804-31F091CE378A}" destId="{376C81B9-C792-4744-8549-9E1D03D7BDDB}" srcOrd="0" destOrd="0" presId="urn:microsoft.com/office/officeart/2018/2/layout/IconVerticalSolidList"/>
    <dgm:cxn modelId="{0A2090D6-69B7-48AE-A6DB-6FEC6D3CFFA0}" type="presParOf" srcId="{DEA43E9F-D5A2-4A9D-A804-31F091CE378A}" destId="{C418731B-CDF6-4D13-A8FF-3D2A1B12A0A1}" srcOrd="1" destOrd="0" presId="urn:microsoft.com/office/officeart/2018/2/layout/IconVerticalSolidList"/>
    <dgm:cxn modelId="{63B18E6F-A3A8-4CEE-B9A0-949D8CA6E99B}" type="presParOf" srcId="{DEA43E9F-D5A2-4A9D-A804-31F091CE378A}" destId="{CD2D8760-E148-45C7-AFBF-AA87F9BDE459}" srcOrd="2" destOrd="0" presId="urn:microsoft.com/office/officeart/2018/2/layout/IconVerticalSolidList"/>
    <dgm:cxn modelId="{43D71A16-DC20-4633-B2C3-EF1C0F4500E8}" type="presParOf" srcId="{DEA43E9F-D5A2-4A9D-A804-31F091CE378A}" destId="{A1482D23-5D6C-4E09-83E1-35ECDC004E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DA42-63CD-4635-96CB-CB338F7AA5E2}">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35C2F-96BD-4714-98A1-C3E2F15EBD60}">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7DFCEE-E4B1-4219-9023-5D8943AAB5C7}">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err="1"/>
            <a:t>Mikä</a:t>
          </a:r>
          <a:r>
            <a:rPr lang="en-US" sz="2500" kern="1200"/>
            <a:t> </a:t>
          </a:r>
          <a:r>
            <a:rPr lang="en-US" sz="2500" kern="1200" err="1"/>
            <a:t>sinua</a:t>
          </a:r>
          <a:r>
            <a:rPr lang="en-US" sz="2500" kern="1200"/>
            <a:t> </a:t>
          </a:r>
          <a:r>
            <a:rPr lang="en-US" sz="2500" kern="1200" err="1"/>
            <a:t>motivoi</a:t>
          </a:r>
          <a:r>
            <a:rPr lang="en-US" sz="2500" kern="1200"/>
            <a:t>?</a:t>
          </a:r>
        </a:p>
      </dsp:txBody>
      <dsp:txXfrm>
        <a:off x="1816103" y="671"/>
        <a:ext cx="4447536" cy="1572384"/>
      </dsp:txXfrm>
    </dsp:sp>
    <dsp:sp modelId="{38263EE8-6FDF-4F18-BB2F-FEB9595B6219}">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EC0EA-38EA-41D0-AD03-2FA10F2DCB3F}">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BF42D8-330C-4DCB-9823-B19531A00856}">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err="1"/>
            <a:t>Mikä</a:t>
          </a:r>
          <a:r>
            <a:rPr lang="en-US" sz="2500" kern="1200"/>
            <a:t> </a:t>
          </a:r>
          <a:r>
            <a:rPr lang="en-US" sz="2500" kern="1200" err="1"/>
            <a:t>tekee</a:t>
          </a:r>
          <a:r>
            <a:rPr lang="en-US" sz="2500" kern="1200"/>
            <a:t> </a:t>
          </a:r>
          <a:r>
            <a:rPr lang="en-US" sz="2500" kern="1200" err="1"/>
            <a:t>työstä</a:t>
          </a:r>
          <a:r>
            <a:rPr lang="en-US" sz="2500" kern="1200"/>
            <a:t> </a:t>
          </a:r>
          <a:r>
            <a:rPr lang="en-US" sz="2500" kern="1200" err="1"/>
            <a:t>merkityksellisen</a:t>
          </a:r>
          <a:r>
            <a:rPr lang="en-US" sz="2500" kern="1200"/>
            <a:t>?</a:t>
          </a:r>
        </a:p>
      </dsp:txBody>
      <dsp:txXfrm>
        <a:off x="1816103" y="1966151"/>
        <a:ext cx="4447536" cy="1572384"/>
      </dsp:txXfrm>
    </dsp:sp>
    <dsp:sp modelId="{376C81B9-C792-4744-8549-9E1D03D7BDDB}">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8731B-CDF6-4D13-A8FF-3D2A1B12A0A1}">
      <dsp:nvSpPr>
        <dsp:cNvPr id="0" name=""/>
        <dsp:cNvSpPr/>
      </dsp:nvSpPr>
      <dsp:spPr>
        <a:xfrm>
          <a:off x="475646" y="4285418"/>
          <a:ext cx="864811" cy="8648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482D23-5D6C-4E09-83E1-35ECDC004E6E}">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err="1"/>
            <a:t>Millaisia</a:t>
          </a:r>
          <a:r>
            <a:rPr lang="en-US" sz="2500" kern="1200"/>
            <a:t> </a:t>
          </a:r>
          <a:r>
            <a:rPr lang="en-US" sz="2500" kern="1200" err="1"/>
            <a:t>arvoja</a:t>
          </a:r>
          <a:r>
            <a:rPr lang="en-US" sz="2500" kern="1200"/>
            <a:t> ja </a:t>
          </a:r>
          <a:r>
            <a:rPr lang="en-US" sz="2500" kern="1200" err="1"/>
            <a:t>tavoitteita</a:t>
          </a:r>
          <a:r>
            <a:rPr lang="en-US" sz="2500" kern="1200"/>
            <a:t> </a:t>
          </a:r>
          <a:r>
            <a:rPr lang="en-US" sz="2500" kern="1200" err="1"/>
            <a:t>sinulla</a:t>
          </a:r>
          <a:r>
            <a:rPr lang="en-US" sz="2500" kern="1200"/>
            <a:t> on </a:t>
          </a:r>
          <a:r>
            <a:rPr lang="en-US" sz="2500" kern="1200" err="1"/>
            <a:t>työn</a:t>
          </a:r>
          <a:r>
            <a:rPr lang="en-US" sz="2500" kern="1200"/>
            <a:t> </a:t>
          </a:r>
          <a:r>
            <a:rPr lang="en-US" sz="2500" kern="1200" err="1"/>
            <a:t>suhteen</a:t>
          </a:r>
          <a:r>
            <a:rPr lang="en-US" sz="2500" kern="1200"/>
            <a:t>?</a:t>
          </a:r>
        </a:p>
      </dsp:txBody>
      <dsp:txXfrm>
        <a:off x="1816103" y="3931632"/>
        <a:ext cx="4447536" cy="1572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DA42-63CD-4635-96CB-CB338F7AA5E2}">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35C2F-96BD-4714-98A1-C3E2F15EBD60}">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7DFCEE-E4B1-4219-9023-5D8943AAB5C7}">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rtl="0">
            <a:lnSpc>
              <a:spcPct val="90000"/>
            </a:lnSpc>
            <a:spcBef>
              <a:spcPct val="0"/>
            </a:spcBef>
            <a:spcAft>
              <a:spcPct val="35000"/>
            </a:spcAft>
            <a:buNone/>
          </a:pPr>
          <a:r>
            <a:rPr lang="en-US" sz="2500" kern="1200" err="1"/>
            <a:t>Mitä</a:t>
          </a:r>
          <a:r>
            <a:rPr lang="en-US" sz="2500" kern="1200"/>
            <a:t> </a:t>
          </a:r>
          <a:r>
            <a:rPr lang="en-US" sz="2500" kern="1200" err="1"/>
            <a:t>taitoja</a:t>
          </a:r>
          <a:r>
            <a:rPr lang="en-US" sz="2500" kern="1200"/>
            <a:t> </a:t>
          </a:r>
          <a:r>
            <a:rPr lang="en-US" sz="2500" kern="1200" err="1"/>
            <a:t>sinulla</a:t>
          </a:r>
          <a:r>
            <a:rPr lang="en-US" sz="2500" kern="1200"/>
            <a:t> on, </a:t>
          </a:r>
          <a:r>
            <a:rPr lang="en-US" sz="2500" kern="1200" err="1"/>
            <a:t>joita</a:t>
          </a:r>
          <a:r>
            <a:rPr lang="en-US" sz="2500" kern="1200"/>
            <a:t> </a:t>
          </a:r>
          <a:r>
            <a:rPr lang="en-US" sz="2500" kern="1200" err="1"/>
            <a:t>voit</a:t>
          </a:r>
          <a:r>
            <a:rPr lang="en-US" sz="2500" kern="1200"/>
            <a:t> </a:t>
          </a:r>
          <a:r>
            <a:rPr lang="en-US" sz="2500" kern="1200" err="1"/>
            <a:t>hyödyntää</a:t>
          </a:r>
          <a:r>
            <a:rPr lang="en-US" sz="2500" kern="1200"/>
            <a:t> </a:t>
          </a:r>
          <a:r>
            <a:rPr lang="en-US" sz="2500" kern="1200" err="1"/>
            <a:t>työssäsi</a:t>
          </a:r>
          <a:r>
            <a:rPr lang="en-US" sz="2500" kern="1200"/>
            <a:t>?</a:t>
          </a:r>
        </a:p>
      </dsp:txBody>
      <dsp:txXfrm>
        <a:off x="1816103" y="671"/>
        <a:ext cx="4447536" cy="1572384"/>
      </dsp:txXfrm>
    </dsp:sp>
    <dsp:sp modelId="{38263EE8-6FDF-4F18-BB2F-FEB9595B6219}">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EC0EA-38EA-41D0-AD03-2FA10F2DCB3F}">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BF42D8-330C-4DCB-9823-B19531A00856}">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err="1"/>
            <a:t>Missä</a:t>
          </a:r>
          <a:r>
            <a:rPr lang="en-US" sz="2500" kern="1200"/>
            <a:t> </a:t>
          </a:r>
          <a:r>
            <a:rPr lang="en-US" sz="2500" kern="1200" err="1"/>
            <a:t>olet</a:t>
          </a:r>
          <a:r>
            <a:rPr lang="en-US" sz="2500" kern="1200"/>
            <a:t> </a:t>
          </a:r>
          <a:r>
            <a:rPr lang="en-US" sz="2500" kern="1200" err="1"/>
            <a:t>oppinut</a:t>
          </a:r>
          <a:r>
            <a:rPr lang="en-US" sz="2500" kern="1200"/>
            <a:t> </a:t>
          </a:r>
          <a:r>
            <a:rPr lang="en-US" sz="2500" kern="1200" err="1"/>
            <a:t>niitä</a:t>
          </a:r>
          <a:r>
            <a:rPr lang="en-US" sz="2500" kern="1200"/>
            <a:t>?</a:t>
          </a:r>
        </a:p>
      </dsp:txBody>
      <dsp:txXfrm>
        <a:off x="1816103" y="1966151"/>
        <a:ext cx="4447536" cy="1572384"/>
      </dsp:txXfrm>
    </dsp:sp>
    <dsp:sp modelId="{376C81B9-C792-4744-8549-9E1D03D7BDDB}">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8731B-CDF6-4D13-A8FF-3D2A1B12A0A1}">
      <dsp:nvSpPr>
        <dsp:cNvPr id="0" name=""/>
        <dsp:cNvSpPr/>
      </dsp:nvSpPr>
      <dsp:spPr>
        <a:xfrm>
          <a:off x="475646" y="4285418"/>
          <a:ext cx="864811" cy="8648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482D23-5D6C-4E09-83E1-35ECDC004E6E}">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err="1"/>
            <a:t>Miten</a:t>
          </a:r>
          <a:r>
            <a:rPr lang="en-US" sz="2500" kern="1200"/>
            <a:t> </a:t>
          </a:r>
          <a:r>
            <a:rPr lang="en-US" sz="2500" kern="1200" err="1"/>
            <a:t>muut</a:t>
          </a:r>
          <a:r>
            <a:rPr lang="en-US" sz="2500" kern="1200"/>
            <a:t> </a:t>
          </a:r>
          <a:r>
            <a:rPr lang="en-US" sz="2500" kern="1200" err="1"/>
            <a:t>huomaavat</a:t>
          </a:r>
          <a:r>
            <a:rPr lang="en-US" sz="2500" kern="1200"/>
            <a:t> taitosi?</a:t>
          </a:r>
        </a:p>
      </dsp:txBody>
      <dsp:txXfrm>
        <a:off x="1816103" y="3931632"/>
        <a:ext cx="4447536" cy="15723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74CDF-5E36-7741-AC77-48FDEDC5D3CD}" type="datetimeFigureOut">
              <a:rPr lang="fi-FI" smtClean="0"/>
              <a:t>14.7.2022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CE06A-A574-234C-B64B-7145C7D045E0}" type="slidenum">
              <a:rPr lang="fi-FI" smtClean="0"/>
              <a:t>‹#›</a:t>
            </a:fld>
            <a:endParaRPr lang="fi-FI"/>
          </a:p>
        </p:txBody>
      </p:sp>
    </p:spTree>
    <p:extLst>
      <p:ext uri="{BB962C8B-B14F-4D97-AF65-F5344CB8AC3E}">
        <p14:creationId xmlns:p14="http://schemas.microsoft.com/office/powerpoint/2010/main" val="307037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Harjoitus alkaa mielikuvatehtävällä, jossa kuvitellaan päätyminen unelmatyöhön jossa esihenkilö huomioi motivaatiosi ja antaa kiitosta taidoistasi. Nämä kaksi ovat tärkeitä tekijöitä rekrytointiprosessissa. </a:t>
            </a:r>
          </a:p>
          <a:p>
            <a:pPr marL="171450" indent="-171450">
              <a:buFontTx/>
              <a:buChar char="-"/>
            </a:pPr>
            <a:r>
              <a:rPr lang="fi-FI" dirty="0"/>
              <a:t>Tavoitteena on kerätä myöhemmin työnhaussa hyödynnettävä henkilökohtainen materiaaliresurssi ja harjoitella osaamisen ja motivaation sanoittamista.</a:t>
            </a:r>
          </a:p>
          <a:p>
            <a:pPr marL="171450" indent="-171450">
              <a:buFontTx/>
              <a:buChar char="-"/>
            </a:pPr>
            <a:r>
              <a:rPr lang="fi-FI" dirty="0"/>
              <a:t>Harjoituksessa hyödynnetään parikeskustelua ajatusten herättelyyn ja sen jälkeen kirjataan ajatukset ylös. Tehtävää voi soveltaa myös täysin itsenäiseksi työskentelyksi.</a:t>
            </a:r>
          </a:p>
          <a:p>
            <a:pPr marL="171450" indent="-171450">
              <a:buFontTx/>
              <a:buChar char="-"/>
            </a:pPr>
            <a:r>
              <a:rPr lang="fi-FI" dirty="0"/>
              <a:t>Vinkkinä omien taitojen pohtimiseen: voit katsoa esimerkiksi opetussuunnitelmasta, mitä kursseillasi on ollut oppimistavoitteena. Tätä voi käyttää myös erillisenä tehtävänä. </a:t>
            </a:r>
          </a:p>
        </p:txBody>
      </p:sp>
      <p:sp>
        <p:nvSpPr>
          <p:cNvPr id="4" name="Slide Number Placeholder 3"/>
          <p:cNvSpPr>
            <a:spLocks noGrp="1"/>
          </p:cNvSpPr>
          <p:nvPr>
            <p:ph type="sldNum" sz="quarter" idx="5"/>
          </p:nvPr>
        </p:nvSpPr>
        <p:spPr/>
        <p:txBody>
          <a:bodyPr/>
          <a:lstStyle/>
          <a:p>
            <a:fld id="{296942C3-6569-4BB4-BEEA-B5D6A7F7EE4C}" type="slidenum">
              <a:rPr lang="fi-FI" smtClean="0"/>
              <a:t>2</a:t>
            </a:fld>
            <a:endParaRPr lang="fi-FI"/>
          </a:p>
        </p:txBody>
      </p:sp>
    </p:spTree>
    <p:extLst>
      <p:ext uri="{BB962C8B-B14F-4D97-AF65-F5344CB8AC3E}">
        <p14:creationId xmlns:p14="http://schemas.microsoft.com/office/powerpoint/2010/main" val="82340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a:t>Tarinasta kiinnitetään huomio kahteen tärkeään asiaan: motivaatio ja taidot (https://duunitori.fi/tyoelama/rekrytointitutkimus-2022-rekrytointipaatos) </a:t>
            </a:r>
          </a:p>
          <a:p>
            <a:pPr marL="171450" indent="-171450">
              <a:buFontTx/>
              <a:buChar char="-"/>
            </a:pPr>
            <a:endParaRPr lang="fi-FI"/>
          </a:p>
          <a:p>
            <a:pPr marL="171450" indent="-171450">
              <a:buFontTx/>
              <a:buChar char="-"/>
            </a:pPr>
            <a:r>
              <a:rPr lang="fi-FI"/>
              <a:t>Harjoituksessa käsitellään ensin motivaatiota ja sen jälkeen taitoja.</a:t>
            </a:r>
          </a:p>
        </p:txBody>
      </p:sp>
      <p:sp>
        <p:nvSpPr>
          <p:cNvPr id="4" name="Slide Number Placeholder 3"/>
          <p:cNvSpPr>
            <a:spLocks noGrp="1"/>
          </p:cNvSpPr>
          <p:nvPr>
            <p:ph type="sldNum" sz="quarter" idx="5"/>
          </p:nvPr>
        </p:nvSpPr>
        <p:spPr/>
        <p:txBody>
          <a:bodyPr/>
          <a:lstStyle/>
          <a:p>
            <a:fld id="{296942C3-6569-4BB4-BEEA-B5D6A7F7EE4C}" type="slidenum">
              <a:rPr lang="fi-FI" smtClean="0"/>
              <a:t>3</a:t>
            </a:fld>
            <a:endParaRPr lang="fi-FI"/>
          </a:p>
        </p:txBody>
      </p:sp>
    </p:spTree>
    <p:extLst>
      <p:ext uri="{BB962C8B-B14F-4D97-AF65-F5344CB8AC3E}">
        <p14:creationId xmlns:p14="http://schemas.microsoft.com/office/powerpoint/2010/main" val="64747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Otsikko viittaa alun kehyskertomukseen, ja sen pohjalta dialla herätellään lyhyesti pohtimaan motivaatiota ja sen perustelua. Hyvä rekrytointi on molemmille osapuolille optimaalinen. Meillä on omia tarpeita, arvoja ja motivaation lähteitä, mutta tässä harjoitellaan sanoittamaan niitä erityisesti työnantajan vakuuttamisen näkökulmasta. On hyvä huomata, että palkka on työssä yleinen motivaatiotekijä, mutta sillä ei vakuuta työnantajaa. Sen sijaan voi sanoittaa esimerkiksi motivoitumista korkeista tavoitteista. Joka tapauksessa kannattaa miettiä muitakin motivaatiotekijöitä tämän lisäksi. Yleensä työtä on myös helpompi hakea, kun tehtävä oikeasti kiinnostaa. </a:t>
            </a:r>
          </a:p>
        </p:txBody>
      </p:sp>
      <p:sp>
        <p:nvSpPr>
          <p:cNvPr id="4" name="Slide Number Placeholder 3"/>
          <p:cNvSpPr>
            <a:spLocks noGrp="1"/>
          </p:cNvSpPr>
          <p:nvPr>
            <p:ph type="sldNum" sz="quarter" idx="5"/>
          </p:nvPr>
        </p:nvSpPr>
        <p:spPr/>
        <p:txBody>
          <a:bodyPr/>
          <a:lstStyle/>
          <a:p>
            <a:fld id="{296942C3-6569-4BB4-BEEA-B5D6A7F7EE4C}" type="slidenum">
              <a:rPr lang="fi-FI" smtClean="0"/>
              <a:t>4</a:t>
            </a:fld>
            <a:endParaRPr lang="fi-FI"/>
          </a:p>
        </p:txBody>
      </p:sp>
    </p:spTree>
    <p:extLst>
      <p:ext uri="{BB962C8B-B14F-4D97-AF65-F5344CB8AC3E}">
        <p14:creationId xmlns:p14="http://schemas.microsoft.com/office/powerpoint/2010/main" val="170936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Tätä harjoitusta tehdessä on hyvä olla sukupuolisensitiivinen. Voitte pohtia esimerkiksi ryhmässä keskustellen, liitttyykö erilaisiin motivaatiotekijöihin sukupuolittuneita stereotypioita. Opiskelijoita kannattaa rohkaista ilmaisemaan erilaisia motivaationlähteitä; esimerkiksi naiset saavat motivoitua myös tulospalkkauksesta tai urakehityksen mahdollisuuksista. </a:t>
            </a:r>
          </a:p>
          <a:p>
            <a:endParaRPr lang="fi-FI"/>
          </a:p>
        </p:txBody>
      </p:sp>
      <p:sp>
        <p:nvSpPr>
          <p:cNvPr id="4" name="Slide Number Placeholder 3"/>
          <p:cNvSpPr>
            <a:spLocks noGrp="1"/>
          </p:cNvSpPr>
          <p:nvPr>
            <p:ph type="sldNum" sz="quarter" idx="5"/>
          </p:nvPr>
        </p:nvSpPr>
        <p:spPr/>
        <p:txBody>
          <a:bodyPr/>
          <a:lstStyle/>
          <a:p>
            <a:fld id="{296942C3-6569-4BB4-BEEA-B5D6A7F7EE4C}" type="slidenum">
              <a:rPr lang="fi-FI" smtClean="0"/>
              <a:t>5</a:t>
            </a:fld>
            <a:endParaRPr lang="fi-FI"/>
          </a:p>
        </p:txBody>
      </p:sp>
    </p:spTree>
    <p:extLst>
      <p:ext uri="{BB962C8B-B14F-4D97-AF65-F5344CB8AC3E}">
        <p14:creationId xmlns:p14="http://schemas.microsoft.com/office/powerpoint/2010/main" val="199551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Tässä kohtaa osallistujat voi jakaa pareiksi keskustelemaan lyhyesti (esim. 5 minuuttia) aiheista. Tämä voi auttaa motivaation sanoittamisessa ja kirkastamisessa.</a:t>
            </a:r>
          </a:p>
        </p:txBody>
      </p:sp>
      <p:sp>
        <p:nvSpPr>
          <p:cNvPr id="4" name="Slide Number Placeholder 3"/>
          <p:cNvSpPr>
            <a:spLocks noGrp="1"/>
          </p:cNvSpPr>
          <p:nvPr>
            <p:ph type="sldNum" sz="quarter" idx="5"/>
          </p:nvPr>
        </p:nvSpPr>
        <p:spPr/>
        <p:txBody>
          <a:bodyPr/>
          <a:lstStyle/>
          <a:p>
            <a:fld id="{296942C3-6569-4BB4-BEEA-B5D6A7F7EE4C}" type="slidenum">
              <a:rPr lang="fi-FI" smtClean="0"/>
              <a:t>6</a:t>
            </a:fld>
            <a:endParaRPr lang="fi-FI"/>
          </a:p>
        </p:txBody>
      </p:sp>
    </p:spTree>
    <p:extLst>
      <p:ext uri="{BB962C8B-B14F-4D97-AF65-F5344CB8AC3E}">
        <p14:creationId xmlns:p14="http://schemas.microsoft.com/office/powerpoint/2010/main" val="275474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Tehtävänanto viittaa alun kehyskertomukseen, jossa työnantaja on huomioinut erinomaisen motivaation. Edellisten diojen ja keskustelun herättämät pohdinnat on tässä kohtaa tarkoitus kiteyttää ja kirjata ylös itselle resurssiksi työnhakua varten. Kehyskertomuksessa puhuttiin unelmatyöstä, joten jatkossa näitä on hyvä muokata haettavaan työtehtävään liittyen. Aikaa voi varata 5-10 minuuttia ja seurata edistymistä.</a:t>
            </a:r>
          </a:p>
        </p:txBody>
      </p:sp>
      <p:sp>
        <p:nvSpPr>
          <p:cNvPr id="4" name="Slide Number Placeholder 3"/>
          <p:cNvSpPr>
            <a:spLocks noGrp="1"/>
          </p:cNvSpPr>
          <p:nvPr>
            <p:ph type="sldNum" sz="quarter" idx="5"/>
          </p:nvPr>
        </p:nvSpPr>
        <p:spPr/>
        <p:txBody>
          <a:bodyPr/>
          <a:lstStyle/>
          <a:p>
            <a:fld id="{296942C3-6569-4BB4-BEEA-B5D6A7F7EE4C}" type="slidenum">
              <a:rPr lang="fi-FI" smtClean="0"/>
              <a:t>7</a:t>
            </a:fld>
            <a:endParaRPr lang="fi-FI"/>
          </a:p>
        </p:txBody>
      </p:sp>
    </p:spTree>
    <p:extLst>
      <p:ext uri="{BB962C8B-B14F-4D97-AF65-F5344CB8AC3E}">
        <p14:creationId xmlns:p14="http://schemas.microsoft.com/office/powerpoint/2010/main" val="117771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Motivaatio-teemasta siirrytään nyt taitoihin. Taitoja on tyypillisesti jaoteltu pehmeisiin (jotka eivät suoraan liity tiettyyn työtehtävään, ovat vaikeasti mitattavissa ja arvioitavissa, joihin joillain on luontaisia kykyjä mutta joita kuitenkin voi harjoitella) ja koviin taitoihin (teknisiin taitoihin, jotka ovat selkeästi opittavissa ja joita voidaan edellyttää tietyn työtehtävän suorittamiseen). Tällä esimerkkidialla esimerkkejä pehmeistä taidoista on vasemmassa laatikossa ja esimerkkejä kovista taidoista oikeassa laatikossa. Keskellä on esimerkkejä taidoista, jotka voisivat määritelmän puolesta kuulua vähän molempiin. Taitoja voidaankin luokitella eri tavoin, mutta dian päätarkoituksena on havainnollistaa, miten monenlaisia taitoja ihmisellä voi olla, sekä muistuttaa, että erilaiset taidot ovat yhtä arvokkaita. Taidoista voi myös keskustella sukupuolisensitiivisesti: on tärkeää huomata, että pehmeät ja kovat taidot eivät liity sukupuoleen. Kaikilla sukupuolilla voi olla erilaisia taitoja, ja on hyvä tuoda kaikenlaisia taitoja esiin työnhakutilanteessa.</a:t>
            </a:r>
          </a:p>
        </p:txBody>
      </p:sp>
      <p:sp>
        <p:nvSpPr>
          <p:cNvPr id="4" name="Slide Number Placeholder 3"/>
          <p:cNvSpPr>
            <a:spLocks noGrp="1"/>
          </p:cNvSpPr>
          <p:nvPr>
            <p:ph type="sldNum" sz="quarter" idx="5"/>
          </p:nvPr>
        </p:nvSpPr>
        <p:spPr/>
        <p:txBody>
          <a:bodyPr/>
          <a:lstStyle/>
          <a:p>
            <a:fld id="{296942C3-6569-4BB4-BEEA-B5D6A7F7EE4C}" type="slidenum">
              <a:rPr lang="fi-FI" smtClean="0"/>
              <a:t>8</a:t>
            </a:fld>
            <a:endParaRPr lang="fi-FI"/>
          </a:p>
        </p:txBody>
      </p:sp>
    </p:spTree>
    <p:extLst>
      <p:ext uri="{BB962C8B-B14F-4D97-AF65-F5344CB8AC3E}">
        <p14:creationId xmlns:p14="http://schemas.microsoft.com/office/powerpoint/2010/main" val="40178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Tässä kohtaa osallistujat voi jakaa pareiksi keskustelemaan lyhyesti (esim. 5 minuuttia) aiheista. Tämä voi auttaa taitojen sanoittamisessa ja kirkastamisessa.</a:t>
            </a:r>
          </a:p>
          <a:p>
            <a:endParaRPr lang="fi-FI"/>
          </a:p>
        </p:txBody>
      </p:sp>
      <p:sp>
        <p:nvSpPr>
          <p:cNvPr id="4" name="Slide Number Placeholder 3"/>
          <p:cNvSpPr>
            <a:spLocks noGrp="1"/>
          </p:cNvSpPr>
          <p:nvPr>
            <p:ph type="sldNum" sz="quarter" idx="5"/>
          </p:nvPr>
        </p:nvSpPr>
        <p:spPr/>
        <p:txBody>
          <a:bodyPr/>
          <a:lstStyle/>
          <a:p>
            <a:fld id="{296942C3-6569-4BB4-BEEA-B5D6A7F7EE4C}" type="slidenum">
              <a:rPr lang="fi-FI" smtClean="0"/>
              <a:t>9</a:t>
            </a:fld>
            <a:endParaRPr lang="fi-FI"/>
          </a:p>
        </p:txBody>
      </p:sp>
    </p:spTree>
    <p:extLst>
      <p:ext uri="{BB962C8B-B14F-4D97-AF65-F5344CB8AC3E}">
        <p14:creationId xmlns:p14="http://schemas.microsoft.com/office/powerpoint/2010/main" val="248916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Edellisten diojen ja keskustelun herättämät pohdinnat on tässä kohtaa tarkoitus kiteyttää ja kirjata ylös itselle resurssiksi työnhakua varten. Tähän voi halutessaan käyttää enemmänkin aikaa, sillä jokaisella varmasti on useampia taitoja. Osallistujia voi myös pyytää valitsemaan esimerkiksi kolme taitoa, joihin nyt keskittyy. Tässä voi auttaa, jos aiemmin on jo käytetty aikaa omien taitojen pohdintaan tai listaamiseen, jolloin osallistuja voi valita ne, mitä haluaisi eniten käyttää työssään. Abstraktimmat taidot kannattaa pilkkoa pienemmiksi ja konkreettisemmiksi taidoiksi, esim. projektinhallinta -&gt; ajankäytön hallinta: vastuu ryhmätyön aikatauluttamisesta</a:t>
            </a:r>
          </a:p>
          <a:p>
            <a:r>
              <a:rPr lang="fi-FI"/>
              <a:t> Kirjattuja taitoja voi myöhemmin hyödyntää työnhaussa sen mukaan, mitä taitoja tehtäväkuvauksessa toivotaan ja miten omia vahvuuksiaan haluaa tuoda esiin.</a:t>
            </a:r>
          </a:p>
        </p:txBody>
      </p:sp>
      <p:sp>
        <p:nvSpPr>
          <p:cNvPr id="4" name="Slide Number Placeholder 3"/>
          <p:cNvSpPr>
            <a:spLocks noGrp="1"/>
          </p:cNvSpPr>
          <p:nvPr>
            <p:ph type="sldNum" sz="quarter" idx="5"/>
          </p:nvPr>
        </p:nvSpPr>
        <p:spPr/>
        <p:txBody>
          <a:bodyPr/>
          <a:lstStyle/>
          <a:p>
            <a:fld id="{296942C3-6569-4BB4-BEEA-B5D6A7F7EE4C}" type="slidenum">
              <a:rPr lang="fi-FI" smtClean="0"/>
              <a:t>10</a:t>
            </a:fld>
            <a:endParaRPr lang="fi-FI"/>
          </a:p>
        </p:txBody>
      </p:sp>
    </p:spTree>
    <p:extLst>
      <p:ext uri="{BB962C8B-B14F-4D97-AF65-F5344CB8AC3E}">
        <p14:creationId xmlns:p14="http://schemas.microsoft.com/office/powerpoint/2010/main" val="2250453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D3550-F465-CA41-BCBB-84FEB7B5ACFB}"/>
              </a:ext>
            </a:extLst>
          </p:cNvPr>
          <p:cNvPicPr>
            <a:picLocks noChangeAspect="1"/>
          </p:cNvPicPr>
          <p:nvPr userDrawn="1"/>
        </p:nvPicPr>
        <p:blipFill>
          <a:blip r:embed="rId2"/>
          <a:stretch>
            <a:fillRect/>
          </a:stretch>
        </p:blipFill>
        <p:spPr>
          <a:xfrm>
            <a:off x="4762" y="0"/>
            <a:ext cx="12182475" cy="6858000"/>
          </a:xfrm>
          <a:prstGeom prst="rect">
            <a:avLst/>
          </a:prstGeom>
        </p:spPr>
      </p:pic>
    </p:spTree>
    <p:extLst>
      <p:ext uri="{BB962C8B-B14F-4D97-AF65-F5344CB8AC3E}">
        <p14:creationId xmlns:p14="http://schemas.microsoft.com/office/powerpoint/2010/main" val="147344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48EA72C3-BD15-DC4C-A579-68B33EB011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2CC6EF26-D23D-8640-BBB4-A3BBB98E1F36}"/>
              </a:ext>
            </a:extLst>
          </p:cNvPr>
          <p:cNvSpPr>
            <a:spLocks noGrp="1"/>
          </p:cNvSpPr>
          <p:nvPr>
            <p:ph type="title"/>
          </p:nvPr>
        </p:nvSpPr>
        <p:spPr>
          <a:xfrm>
            <a:off x="838200" y="1486353"/>
            <a:ext cx="10515600" cy="1325563"/>
          </a:xfrm>
          <a:prstGeom prst="rect">
            <a:avLst/>
          </a:prstGeom>
        </p:spPr>
        <p:txBody>
          <a:bodyPr/>
          <a:lstStyle/>
          <a:p>
            <a:r>
              <a:rPr lang="en-GB" dirty="0"/>
              <a:t>Click to edit Master title style</a:t>
            </a:r>
            <a:endParaRPr lang="en-FI" dirty="0"/>
          </a:p>
        </p:txBody>
      </p:sp>
      <p:sp>
        <p:nvSpPr>
          <p:cNvPr id="6" name="Content Placeholder 2">
            <a:extLst>
              <a:ext uri="{FF2B5EF4-FFF2-40B4-BE49-F238E27FC236}">
                <a16:creationId xmlns:a16="http://schemas.microsoft.com/office/drawing/2014/main" id="{EBEBF026-2757-1A49-A9A9-957BBEBC4EC7}"/>
              </a:ext>
            </a:extLst>
          </p:cNvPr>
          <p:cNvSpPr>
            <a:spLocks noGrp="1"/>
          </p:cNvSpPr>
          <p:nvPr>
            <p:ph idx="1"/>
          </p:nvPr>
        </p:nvSpPr>
        <p:spPr>
          <a:xfrm>
            <a:off x="838200" y="2946853"/>
            <a:ext cx="10515600" cy="34974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58011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3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F23-9F09-0A41-B255-7D7B0605245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587401F4-23B9-5B4A-BB45-6259A34E89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Tree>
    <p:extLst>
      <p:ext uri="{BB962C8B-B14F-4D97-AF65-F5344CB8AC3E}">
        <p14:creationId xmlns:p14="http://schemas.microsoft.com/office/powerpoint/2010/main" val="22053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DB24-94CF-4B48-B032-CA17B27E7A44}"/>
              </a:ext>
            </a:extLst>
          </p:cNvPr>
          <p:cNvSpPr>
            <a:spLocks noGrp="1"/>
          </p:cNvSpPr>
          <p:nvPr>
            <p:ph type="title"/>
          </p:nvPr>
        </p:nvSpPr>
        <p:spPr>
          <a:xfrm>
            <a:off x="838200" y="1486353"/>
            <a:ext cx="10515600" cy="1325563"/>
          </a:xfrm>
          <a:prstGeom prst="rect">
            <a:avLst/>
          </a:prstGeom>
        </p:spPr>
        <p:txBody>
          <a:bodyPr/>
          <a:lstStyle/>
          <a:p>
            <a:r>
              <a:rPr lang="en-GB" dirty="0"/>
              <a:t>Click to edit Master title style</a:t>
            </a:r>
            <a:endParaRPr lang="en-FI" dirty="0"/>
          </a:p>
        </p:txBody>
      </p:sp>
      <p:sp>
        <p:nvSpPr>
          <p:cNvPr id="3" name="Content Placeholder 2">
            <a:extLst>
              <a:ext uri="{FF2B5EF4-FFF2-40B4-BE49-F238E27FC236}">
                <a16:creationId xmlns:a16="http://schemas.microsoft.com/office/drawing/2014/main" id="{CF5F04E7-E27C-3548-9F0A-C581A165CFF1}"/>
              </a:ext>
            </a:extLst>
          </p:cNvPr>
          <p:cNvSpPr>
            <a:spLocks noGrp="1"/>
          </p:cNvSpPr>
          <p:nvPr>
            <p:ph idx="1"/>
          </p:nvPr>
        </p:nvSpPr>
        <p:spPr>
          <a:xfrm>
            <a:off x="838200" y="2946853"/>
            <a:ext cx="10515600" cy="284434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531113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6AA6DA-F05C-824F-9A68-B76BFA0E4D73}"/>
              </a:ext>
            </a:extLst>
          </p:cNvPr>
          <p:cNvPicPr>
            <a:picLocks noChangeAspect="1"/>
          </p:cNvPicPr>
          <p:nvPr userDrawn="1"/>
        </p:nvPicPr>
        <p:blipFill>
          <a:blip r:embed="rId7"/>
          <a:stretch>
            <a:fillRect/>
          </a:stretch>
        </p:blipFill>
        <p:spPr>
          <a:xfrm>
            <a:off x="4762" y="0"/>
            <a:ext cx="12182475" cy="6858000"/>
          </a:xfrm>
          <a:prstGeom prst="rect">
            <a:avLst/>
          </a:prstGeom>
        </p:spPr>
      </p:pic>
    </p:spTree>
    <p:extLst>
      <p:ext uri="{BB962C8B-B14F-4D97-AF65-F5344CB8AC3E}">
        <p14:creationId xmlns:p14="http://schemas.microsoft.com/office/powerpoint/2010/main" val="1576421760"/>
      </p:ext>
    </p:extLst>
  </p:cSld>
  <p:clrMap bg1="lt1" tx1="dk1" bg2="lt2" tx2="dk2" accent1="accent1" accent2="accent2" accent3="accent3" accent4="accent4" accent5="accent5" accent6="accent6" hlink="hlink" folHlink="folHlink"/>
  <p:sldLayoutIdLst>
    <p:sldLayoutId id="2147483662" r:id="rId1"/>
    <p:sldLayoutId id="2147483660" r:id="rId2"/>
    <p:sldLayoutId id="2147483661" r:id="rId3"/>
    <p:sldLayoutId id="2147483649" r:id="rId4"/>
    <p:sldLayoutId id="214748365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90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A827-5736-888F-83F0-78A62744941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Kirjoita ylös, missä olet hyvä? Millaisia taitoja sinulla on?</a:t>
            </a:r>
          </a:p>
        </p:txBody>
      </p:sp>
      <p:sp>
        <p:nvSpPr>
          <p:cNvPr id="3" name="Content Placeholder 2">
            <a:extLst>
              <a:ext uri="{FF2B5EF4-FFF2-40B4-BE49-F238E27FC236}">
                <a16:creationId xmlns:a16="http://schemas.microsoft.com/office/drawing/2014/main" id="{4EF821F3-8868-910D-CF5F-A03513B88046}"/>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000"/>
              <a:t>Kirjoita yksi taito per post-it-lappu</a:t>
            </a:r>
          </a:p>
          <a:p>
            <a:r>
              <a:rPr lang="en-US" sz="2000"/>
              <a:t>Kirjoita jokaisen taidon yhteyteen, miten olet käyttänyt taitoa, miten se näkyy työssäsi tai miten olet sen oppinut</a:t>
            </a:r>
          </a:p>
          <a:p>
            <a:endParaRPr lang="en-US" sz="2000"/>
          </a:p>
          <a:p>
            <a:r>
              <a:rPr lang="en-US" sz="2000"/>
              <a:t>TAVOITE: Sanoittaa taitosi uskottavasti ja käytännönläheisesti</a:t>
            </a:r>
          </a:p>
        </p:txBody>
      </p:sp>
      <p:pic>
        <p:nvPicPr>
          <p:cNvPr id="5" name="Picture 4" descr="Teknisen alan opiskelija harjoittelee">
            <a:extLst>
              <a:ext uri="{FF2B5EF4-FFF2-40B4-BE49-F238E27FC236}">
                <a16:creationId xmlns:a16="http://schemas.microsoft.com/office/drawing/2014/main" id="{91F9EAED-1118-477B-B6BE-4922781E76EA}"/>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0230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1BAF529-D175-8941-B82F-3837A2E80396}"/>
              </a:ext>
            </a:extLst>
          </p:cNvPr>
          <p:cNvPicPr>
            <a:picLocks noChangeAspect="1"/>
          </p:cNvPicPr>
          <p:nvPr/>
        </p:nvPicPr>
        <p:blipFill rotWithShape="1">
          <a:blip r:embed="rId2">
            <a:extLst>
              <a:ext uri="{28A0092B-C50C-407E-A947-70E740481C1C}">
                <a14:useLocalDpi xmlns:a14="http://schemas.microsoft.com/office/drawing/2010/main"/>
              </a:ext>
            </a:extLst>
          </a:blip>
          <a:srcRect r="-1"/>
          <a:stretch/>
        </p:blipFill>
        <p:spPr>
          <a:xfrm>
            <a:off x="8473656" y="1358858"/>
            <a:ext cx="3718344" cy="5521157"/>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4" name="Picture 4">
            <a:extLst>
              <a:ext uri="{FF2B5EF4-FFF2-40B4-BE49-F238E27FC236}">
                <a16:creationId xmlns:a16="http://schemas.microsoft.com/office/drawing/2014/main" id="{20B91EE7-1D26-0A26-68CB-75963CAB097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50833" y="1336860"/>
            <a:ext cx="3990396" cy="5507788"/>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7678FF5D-5A63-4287-9752-4A2870D539A0}"/>
              </a:ext>
            </a:extLst>
          </p:cNvPr>
          <p:cNvSpPr>
            <a:spLocks noGrp="1"/>
          </p:cNvSpPr>
          <p:nvPr>
            <p:ph type="title"/>
          </p:nvPr>
        </p:nvSpPr>
        <p:spPr>
          <a:xfrm>
            <a:off x="448056" y="1239253"/>
            <a:ext cx="4047767" cy="767348"/>
          </a:xfrm>
        </p:spPr>
        <p:txBody>
          <a:bodyPr vert="horz" lIns="91440" tIns="45720" rIns="91440" bIns="45720" rtlCol="0" anchor="ctr">
            <a:normAutofit/>
          </a:bodyPr>
          <a:lstStyle/>
          <a:p>
            <a:r>
              <a:rPr lang="en-US" sz="3600"/>
              <a:t>Lopuksi </a:t>
            </a:r>
            <a:endParaRPr lang="en-US" sz="3600" kern="1200">
              <a:latin typeface="+mj-lt"/>
              <a:cs typeface="Calibri Light"/>
            </a:endParaRPr>
          </a:p>
        </p:txBody>
      </p:sp>
      <p:sp>
        <p:nvSpPr>
          <p:cNvPr id="3" name="Content Placeholder 2">
            <a:extLst>
              <a:ext uri="{FF2B5EF4-FFF2-40B4-BE49-F238E27FC236}">
                <a16:creationId xmlns:a16="http://schemas.microsoft.com/office/drawing/2014/main" id="{61CEFD02-ACCC-4CDD-AF04-34B4F3797C19}"/>
              </a:ext>
            </a:extLst>
          </p:cNvPr>
          <p:cNvSpPr>
            <a:spLocks noGrp="1"/>
          </p:cNvSpPr>
          <p:nvPr>
            <p:ph idx="1"/>
          </p:nvPr>
        </p:nvSpPr>
        <p:spPr>
          <a:xfrm>
            <a:off x="448056" y="2128775"/>
            <a:ext cx="4711898" cy="4328924"/>
          </a:xfrm>
        </p:spPr>
        <p:txBody>
          <a:bodyPr vert="horz" lIns="91440" tIns="45720" rIns="91440" bIns="45720" rtlCol="0" anchor="t">
            <a:noAutofit/>
          </a:bodyPr>
          <a:lstStyle/>
          <a:p>
            <a:r>
              <a:rPr lang="fi-FI" sz="2600"/>
              <a:t>Jatka Taitoposterin täyttämistä kotona ja päivitä uusien taitojen kertyessä</a:t>
            </a:r>
          </a:p>
          <a:p>
            <a:r>
              <a:rPr lang="fi-FI" sz="2600"/>
              <a:t>Kerää kaikki post-it-laput posteriksi ja saat työnhakua varten helposti muokattavan ja hyödynnettävän työkalun</a:t>
            </a:r>
            <a:endParaRPr lang="fi-FI" sz="2600">
              <a:cs typeface="Calibri"/>
            </a:endParaRPr>
          </a:p>
          <a:p>
            <a:r>
              <a:rPr lang="fi-FI" sz="2600"/>
              <a:t>Muista muokata työhakemus haettavan tehtävän ja yrityksen tarpeisiin</a:t>
            </a:r>
            <a:endParaRPr lang="en-US" sz="2600" err="1"/>
          </a:p>
        </p:txBody>
      </p:sp>
      <p:sp>
        <p:nvSpPr>
          <p:cNvPr id="6" name="TextBox 5">
            <a:extLst>
              <a:ext uri="{FF2B5EF4-FFF2-40B4-BE49-F238E27FC236}">
                <a16:creationId xmlns:a16="http://schemas.microsoft.com/office/drawing/2014/main" id="{880F3FAD-64FB-4CC3-9F72-3DB9152A032E}"/>
              </a:ext>
            </a:extLst>
          </p:cNvPr>
          <p:cNvSpPr txBox="1"/>
          <p:nvPr/>
        </p:nvSpPr>
        <p:spPr>
          <a:xfrm>
            <a:off x="5159954" y="6457699"/>
            <a:ext cx="2507786" cy="369332"/>
          </a:xfrm>
          <a:prstGeom prst="rect">
            <a:avLst/>
          </a:prstGeom>
          <a:noFill/>
        </p:spPr>
        <p:txBody>
          <a:bodyPr wrap="square" rtlCol="0">
            <a:spAutoFit/>
          </a:bodyPr>
          <a:lstStyle/>
          <a:p>
            <a:r>
              <a:rPr lang="fi-FI">
                <a:solidFill>
                  <a:schemeClr val="accent2"/>
                </a:solidFill>
              </a:rPr>
              <a:t>Kuva: Andrea Piacquadio</a:t>
            </a:r>
          </a:p>
        </p:txBody>
      </p:sp>
      <p:sp>
        <p:nvSpPr>
          <p:cNvPr id="7" name="TextBox 6">
            <a:extLst>
              <a:ext uri="{FF2B5EF4-FFF2-40B4-BE49-F238E27FC236}">
                <a16:creationId xmlns:a16="http://schemas.microsoft.com/office/drawing/2014/main" id="{898E79E4-5ECC-4527-B1F0-0F10DA3F80B5}"/>
              </a:ext>
            </a:extLst>
          </p:cNvPr>
          <p:cNvSpPr txBox="1"/>
          <p:nvPr/>
        </p:nvSpPr>
        <p:spPr>
          <a:xfrm>
            <a:off x="10490130" y="6457699"/>
            <a:ext cx="2507786" cy="369332"/>
          </a:xfrm>
          <a:prstGeom prst="rect">
            <a:avLst/>
          </a:prstGeom>
          <a:noFill/>
        </p:spPr>
        <p:txBody>
          <a:bodyPr wrap="square" rtlCol="0">
            <a:spAutoFit/>
          </a:bodyPr>
          <a:lstStyle/>
          <a:p>
            <a:r>
              <a:rPr lang="fi-FI">
                <a:solidFill>
                  <a:schemeClr val="accent2"/>
                </a:solidFill>
              </a:rPr>
              <a:t>Kuva: Zainul Faki</a:t>
            </a:r>
          </a:p>
        </p:txBody>
      </p:sp>
    </p:spTree>
    <p:extLst>
      <p:ext uri="{BB962C8B-B14F-4D97-AF65-F5344CB8AC3E}">
        <p14:creationId xmlns:p14="http://schemas.microsoft.com/office/powerpoint/2010/main" val="360610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416C-84C1-47BF-BEA9-69805402162E}"/>
              </a:ext>
            </a:extLst>
          </p:cNvPr>
          <p:cNvSpPr>
            <a:spLocks noGrp="1"/>
          </p:cNvSpPr>
          <p:nvPr>
            <p:ph type="title"/>
          </p:nvPr>
        </p:nvSpPr>
        <p:spPr>
          <a:xfrm>
            <a:off x="838200" y="880178"/>
            <a:ext cx="10515600" cy="1325563"/>
          </a:xfrm>
        </p:spPr>
        <p:txBody>
          <a:bodyPr/>
          <a:lstStyle/>
          <a:p>
            <a:pPr algn="ctr"/>
            <a:br>
              <a:rPr lang="fi-FI" sz="8000" b="1" dirty="0">
                <a:solidFill>
                  <a:schemeClr val="accent2"/>
                </a:solidFill>
              </a:rPr>
            </a:br>
            <a:r>
              <a:rPr lang="fi-FI" sz="8000" b="1" dirty="0">
                <a:solidFill>
                  <a:schemeClr val="accent2"/>
                </a:solidFill>
              </a:rPr>
              <a:t>Taitoposteri: </a:t>
            </a:r>
            <a:r>
              <a:rPr lang="fi-FI" sz="6600" dirty="0"/>
              <a:t>mielikuvaharjoitus ja osaamisen sanoittaminen</a:t>
            </a:r>
          </a:p>
        </p:txBody>
      </p:sp>
    </p:spTree>
    <p:extLst>
      <p:ext uri="{BB962C8B-B14F-4D97-AF65-F5344CB8AC3E}">
        <p14:creationId xmlns:p14="http://schemas.microsoft.com/office/powerpoint/2010/main" val="42053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BCC162B-340A-4C39-BF9D-048193C7F379}"/>
              </a:ext>
            </a:extLst>
          </p:cNvPr>
          <p:cNvGrpSpPr/>
          <p:nvPr/>
        </p:nvGrpSpPr>
        <p:grpSpPr>
          <a:xfrm>
            <a:off x="-1" y="10"/>
            <a:ext cx="12192000" cy="6883994"/>
            <a:chOff x="-1" y="10"/>
            <a:chExt cx="12192000" cy="6883994"/>
          </a:xfrm>
        </p:grpSpPr>
        <p:pic>
          <p:nvPicPr>
            <p:cNvPr id="4" name="Picture 4">
              <a:extLst>
                <a:ext uri="{FF2B5EF4-FFF2-40B4-BE49-F238E27FC236}">
                  <a16:creationId xmlns:a16="http://schemas.microsoft.com/office/drawing/2014/main" id="{5696E7DD-4E88-27C3-297A-EDE7EB21EB0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5" name="Tekstiruutu 4">
              <a:extLst>
                <a:ext uri="{FF2B5EF4-FFF2-40B4-BE49-F238E27FC236}">
                  <a16:creationId xmlns:a16="http://schemas.microsoft.com/office/drawing/2014/main" id="{5F653B0A-2696-35AB-EB06-9267A4A6E1A6}"/>
                </a:ext>
              </a:extLst>
            </p:cNvPr>
            <p:cNvSpPr txBox="1"/>
            <p:nvPr/>
          </p:nvSpPr>
          <p:spPr>
            <a:xfrm>
              <a:off x="6325892" y="6545450"/>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a:solidFill>
                    <a:schemeClr val="bg1"/>
                  </a:solidFill>
                </a:rPr>
                <a:t>Kuva: Bradley </a:t>
              </a:r>
              <a:r>
                <a:rPr lang="fi-FI" sz="1600" err="1">
                  <a:solidFill>
                    <a:schemeClr val="bg1"/>
                  </a:solidFill>
                </a:rPr>
                <a:t>Hook</a:t>
              </a:r>
              <a:endParaRPr lang="fi-FI" sz="1600">
                <a:solidFill>
                  <a:schemeClr val="bg1"/>
                </a:solidFill>
                <a:cs typeface="Calibri"/>
              </a:endParaRPr>
            </a:p>
          </p:txBody>
        </p:sp>
      </p:grpSp>
      <p:sp>
        <p:nvSpPr>
          <p:cNvPr id="10" name="Suorakulmio 9">
            <a:extLst>
              <a:ext uri="{FF2B5EF4-FFF2-40B4-BE49-F238E27FC236}">
                <a16:creationId xmlns:a16="http://schemas.microsoft.com/office/drawing/2014/main" id="{6D85B881-DE9E-AFC3-64D7-5A606723CA41}"/>
              </a:ext>
            </a:extLst>
          </p:cNvPr>
          <p:cNvSpPr/>
          <p:nvPr/>
        </p:nvSpPr>
        <p:spPr>
          <a:xfrm>
            <a:off x="0" y="0"/>
            <a:ext cx="5866109" cy="6858000"/>
          </a:xfrm>
          <a:prstGeom prst="rect">
            <a:avLst/>
          </a:prstGeom>
          <a:solidFill>
            <a:schemeClr val="bg1">
              <a:lumMod val="8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CAB14867-A991-532E-CC54-49D41815221A}"/>
              </a:ext>
            </a:extLst>
          </p:cNvPr>
          <p:cNvSpPr>
            <a:spLocks noGrp="1"/>
          </p:cNvSpPr>
          <p:nvPr>
            <p:ph type="title"/>
          </p:nvPr>
        </p:nvSpPr>
        <p:spPr>
          <a:xfrm>
            <a:off x="921720" y="1015878"/>
            <a:ext cx="4204137" cy="1342754"/>
          </a:xfrm>
        </p:spPr>
        <p:txBody>
          <a:bodyPr vert="horz" lIns="91440" tIns="45720" rIns="91440" bIns="45720" rtlCol="0" anchor="ctr">
            <a:normAutofit/>
          </a:bodyPr>
          <a:lstStyle/>
          <a:p>
            <a:pPr algn="ctr"/>
            <a:r>
              <a:rPr lang="en-US" sz="3600" dirty="0" err="1"/>
              <a:t>Kuvittele</a:t>
            </a:r>
            <a:r>
              <a:rPr lang="en-US" sz="3600" dirty="0"/>
              <a:t>...</a:t>
            </a:r>
          </a:p>
        </p:txBody>
      </p:sp>
      <p:sp>
        <p:nvSpPr>
          <p:cNvPr id="3" name="Content Placeholder 2">
            <a:extLst>
              <a:ext uri="{FF2B5EF4-FFF2-40B4-BE49-F238E27FC236}">
                <a16:creationId xmlns:a16="http://schemas.microsoft.com/office/drawing/2014/main" id="{4DADC588-2084-C983-E3D9-C770537733F5}"/>
              </a:ext>
            </a:extLst>
          </p:cNvPr>
          <p:cNvSpPr>
            <a:spLocks noGrp="1"/>
          </p:cNvSpPr>
          <p:nvPr>
            <p:ph idx="1"/>
          </p:nvPr>
        </p:nvSpPr>
        <p:spPr>
          <a:xfrm>
            <a:off x="382975" y="2646600"/>
            <a:ext cx="5168115" cy="2936140"/>
          </a:xfrm>
        </p:spPr>
        <p:txBody>
          <a:bodyPr vert="horz" lIns="91440" tIns="45720" rIns="91440" bIns="45720" rtlCol="0" anchor="ctr">
            <a:noAutofit/>
          </a:bodyPr>
          <a:lstStyle/>
          <a:p>
            <a:pPr marL="0" indent="0" algn="ctr">
              <a:buNone/>
            </a:pPr>
            <a:r>
              <a:rPr lang="en-US" sz="2400" dirty="0" err="1"/>
              <a:t>Olet</a:t>
            </a:r>
            <a:r>
              <a:rPr lang="en-US" sz="2400" dirty="0"/>
              <a:t> </a:t>
            </a:r>
            <a:r>
              <a:rPr lang="en-US" sz="2400" dirty="0" err="1"/>
              <a:t>aloittanut</a:t>
            </a:r>
            <a:r>
              <a:rPr lang="en-US" sz="2400" dirty="0"/>
              <a:t> </a:t>
            </a:r>
            <a:r>
              <a:rPr lang="en-US" sz="2400" dirty="0" err="1"/>
              <a:t>unelmiesi</a:t>
            </a:r>
            <a:r>
              <a:rPr lang="en-US" sz="2400" dirty="0"/>
              <a:t> </a:t>
            </a:r>
            <a:r>
              <a:rPr lang="en-US" sz="2400" dirty="0" err="1"/>
              <a:t>työpaikassa</a:t>
            </a:r>
            <a:r>
              <a:rPr lang="en-US" sz="2400" dirty="0"/>
              <a:t>, </a:t>
            </a:r>
            <a:r>
              <a:rPr lang="en-US" sz="2400" dirty="0" err="1"/>
              <a:t>kaikki</a:t>
            </a:r>
            <a:r>
              <a:rPr lang="en-US" sz="2400" dirty="0"/>
              <a:t> on </a:t>
            </a:r>
            <a:r>
              <a:rPr lang="en-US" sz="2400" dirty="0" err="1"/>
              <a:t>sujunut</a:t>
            </a:r>
            <a:r>
              <a:rPr lang="en-US" sz="2400" dirty="0"/>
              <a:t> </a:t>
            </a:r>
            <a:r>
              <a:rPr lang="en-US" sz="2400" dirty="0" err="1"/>
              <a:t>hyvin</a:t>
            </a:r>
            <a:r>
              <a:rPr lang="en-US" sz="2400" dirty="0"/>
              <a:t> ja </a:t>
            </a:r>
            <a:r>
              <a:rPr lang="en-US" sz="2400" dirty="0" err="1"/>
              <a:t>olet</a:t>
            </a:r>
            <a:r>
              <a:rPr lang="en-US" sz="2400" dirty="0"/>
              <a:t> </a:t>
            </a:r>
            <a:r>
              <a:rPr lang="en-US" sz="2400" dirty="0" err="1"/>
              <a:t>itsevarma</a:t>
            </a:r>
            <a:r>
              <a:rPr lang="en-US" sz="2400" dirty="0"/>
              <a:t> </a:t>
            </a:r>
            <a:r>
              <a:rPr lang="en-US" sz="2400" dirty="0" err="1"/>
              <a:t>omasta</a:t>
            </a:r>
            <a:r>
              <a:rPr lang="en-US" sz="2400" dirty="0"/>
              <a:t> </a:t>
            </a:r>
            <a:r>
              <a:rPr lang="en-US" sz="2400" dirty="0" err="1"/>
              <a:t>työstäsi</a:t>
            </a:r>
            <a:r>
              <a:rPr lang="en-US" sz="2400" dirty="0"/>
              <a:t>. </a:t>
            </a:r>
            <a:r>
              <a:rPr lang="en-US" sz="2400" dirty="0" err="1"/>
              <a:t>Myös</a:t>
            </a:r>
            <a:r>
              <a:rPr lang="en-US" sz="2400" dirty="0"/>
              <a:t> </a:t>
            </a:r>
            <a:r>
              <a:rPr lang="en-US" sz="2400" dirty="0" err="1"/>
              <a:t>esihenkilösi</a:t>
            </a:r>
            <a:r>
              <a:rPr lang="en-US" sz="2400" dirty="0"/>
              <a:t> on </a:t>
            </a:r>
            <a:r>
              <a:rPr lang="en-US" sz="2400" dirty="0" err="1"/>
              <a:t>tyytyväinen</a:t>
            </a:r>
            <a:r>
              <a:rPr lang="en-US" sz="2400" dirty="0"/>
              <a:t> ja </a:t>
            </a:r>
            <a:r>
              <a:rPr lang="en-US" sz="2400" dirty="0" err="1"/>
              <a:t>tulee</a:t>
            </a:r>
            <a:r>
              <a:rPr lang="en-US" sz="2400" dirty="0"/>
              <a:t> </a:t>
            </a:r>
            <a:r>
              <a:rPr lang="en-US" sz="2400" dirty="0" err="1"/>
              <a:t>kiittämään</a:t>
            </a:r>
            <a:r>
              <a:rPr lang="en-US" sz="2400" dirty="0"/>
              <a:t> </a:t>
            </a:r>
            <a:r>
              <a:rPr lang="en-US" sz="2400" dirty="0" err="1"/>
              <a:t>sinua</a:t>
            </a:r>
            <a:r>
              <a:rPr lang="en-US" sz="2400" dirty="0"/>
              <a:t> </a:t>
            </a:r>
            <a:r>
              <a:rPr lang="en-US" sz="2400" dirty="0" err="1"/>
              <a:t>hyvin</a:t>
            </a:r>
            <a:r>
              <a:rPr lang="en-US" sz="2400" dirty="0"/>
              <a:t> </a:t>
            </a:r>
            <a:r>
              <a:rPr lang="en-US" sz="2400" dirty="0" err="1"/>
              <a:t>tehdystä</a:t>
            </a:r>
            <a:r>
              <a:rPr lang="en-US" sz="2400" dirty="0"/>
              <a:t> </a:t>
            </a:r>
            <a:r>
              <a:rPr lang="en-US" sz="2400" dirty="0" err="1"/>
              <a:t>työstä</a:t>
            </a:r>
            <a:r>
              <a:rPr lang="en-US" sz="2400" dirty="0"/>
              <a:t>. </a:t>
            </a:r>
            <a:r>
              <a:rPr lang="en-US" sz="2400" dirty="0" err="1"/>
              <a:t>Olet</a:t>
            </a:r>
            <a:r>
              <a:rPr lang="en-US" sz="2400" dirty="0"/>
              <a:t> </a:t>
            </a:r>
            <a:r>
              <a:rPr lang="en-US" sz="2400" dirty="0" err="1"/>
              <a:t>selvästi</a:t>
            </a:r>
            <a:r>
              <a:rPr lang="en-US" sz="2400" dirty="0"/>
              <a:t> </a:t>
            </a:r>
            <a:r>
              <a:rPr lang="en-US" sz="2400" dirty="0" err="1"/>
              <a:t>tehnyt</a:t>
            </a:r>
            <a:r>
              <a:rPr lang="en-US" sz="2400" dirty="0"/>
              <a:t> </a:t>
            </a:r>
            <a:r>
              <a:rPr lang="en-US" sz="2400" dirty="0" err="1"/>
              <a:t>vaikutuksen</a:t>
            </a:r>
            <a:r>
              <a:rPr lang="en-US" sz="2400" dirty="0"/>
              <a:t> </a:t>
            </a:r>
            <a:r>
              <a:rPr lang="en-US" sz="2400" dirty="0" err="1"/>
              <a:t>taidoillasi</a:t>
            </a:r>
            <a:r>
              <a:rPr lang="en-US" sz="2400" dirty="0"/>
              <a:t>. </a:t>
            </a:r>
            <a:r>
              <a:rPr lang="en-US" sz="2400" dirty="0" err="1"/>
              <a:t>Saat</a:t>
            </a:r>
            <a:r>
              <a:rPr lang="en-US" sz="2400" dirty="0"/>
              <a:t> </a:t>
            </a:r>
            <a:r>
              <a:rPr lang="en-US" sz="2400" dirty="0" err="1"/>
              <a:t>myös</a:t>
            </a:r>
            <a:r>
              <a:rPr lang="en-US" sz="2400" dirty="0"/>
              <a:t> </a:t>
            </a:r>
            <a:r>
              <a:rPr lang="en-US" sz="2400" dirty="0" err="1"/>
              <a:t>kuulla</a:t>
            </a:r>
            <a:r>
              <a:rPr lang="en-US" sz="2400" dirty="0"/>
              <a:t>, </a:t>
            </a:r>
            <a:r>
              <a:rPr lang="en-US" sz="2400" dirty="0" err="1"/>
              <a:t>että</a:t>
            </a:r>
            <a:r>
              <a:rPr lang="en-US" sz="2400" dirty="0"/>
              <a:t> </a:t>
            </a:r>
            <a:r>
              <a:rPr lang="en-US" sz="2400" dirty="0" err="1"/>
              <a:t>arvosi</a:t>
            </a:r>
            <a:r>
              <a:rPr lang="en-US" sz="2400" dirty="0"/>
              <a:t> </a:t>
            </a:r>
            <a:r>
              <a:rPr lang="en-US" sz="2400" dirty="0" err="1"/>
              <a:t>sopivat</a:t>
            </a:r>
            <a:r>
              <a:rPr lang="en-US" sz="2400" dirty="0"/>
              <a:t> </a:t>
            </a:r>
            <a:r>
              <a:rPr lang="en-US" sz="2400" dirty="0" err="1"/>
              <a:t>hyvin</a:t>
            </a:r>
            <a:r>
              <a:rPr lang="en-US" sz="2400" dirty="0"/>
              <a:t> </a:t>
            </a:r>
            <a:r>
              <a:rPr lang="en-US" sz="2400" dirty="0" err="1"/>
              <a:t>yhteen</a:t>
            </a:r>
            <a:r>
              <a:rPr lang="en-US" sz="2400" dirty="0"/>
              <a:t> </a:t>
            </a:r>
            <a:r>
              <a:rPr lang="en-US" sz="2400" dirty="0" err="1"/>
              <a:t>yrityksen</a:t>
            </a:r>
            <a:r>
              <a:rPr lang="en-US" sz="2400" dirty="0"/>
              <a:t> </a:t>
            </a:r>
            <a:r>
              <a:rPr lang="en-US" sz="2400" dirty="0" err="1"/>
              <a:t>kulttuurin</a:t>
            </a:r>
            <a:r>
              <a:rPr lang="en-US" sz="2400" dirty="0"/>
              <a:t> </a:t>
            </a:r>
            <a:r>
              <a:rPr lang="en-US" sz="2400" dirty="0" err="1"/>
              <a:t>kanssa</a:t>
            </a:r>
            <a:r>
              <a:rPr lang="en-US" sz="2400" dirty="0"/>
              <a:t> ja </a:t>
            </a:r>
            <a:r>
              <a:rPr lang="en-US" sz="2400" dirty="0" err="1"/>
              <a:t>motivaatiosi</a:t>
            </a:r>
            <a:r>
              <a:rPr lang="en-US" sz="2400" dirty="0"/>
              <a:t> on </a:t>
            </a:r>
            <a:r>
              <a:rPr lang="en-US" sz="2400" dirty="0" err="1"/>
              <a:t>erinomainen</a:t>
            </a:r>
            <a:r>
              <a:rPr lang="en-US" sz="2400" dirty="0"/>
              <a:t>.</a:t>
            </a:r>
          </a:p>
        </p:txBody>
      </p:sp>
    </p:spTree>
    <p:extLst>
      <p:ext uri="{BB962C8B-B14F-4D97-AF65-F5344CB8AC3E}">
        <p14:creationId xmlns:p14="http://schemas.microsoft.com/office/powerpoint/2010/main" val="105665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AD4B-6F6F-432C-80EC-377A630F1332}"/>
              </a:ext>
            </a:extLst>
          </p:cNvPr>
          <p:cNvSpPr>
            <a:spLocks noGrp="1"/>
          </p:cNvSpPr>
          <p:nvPr>
            <p:ph type="title"/>
          </p:nvPr>
        </p:nvSpPr>
        <p:spPr/>
        <p:txBody>
          <a:bodyPr lIns="91440" tIns="45720" rIns="91440" bIns="45720" anchor="t"/>
          <a:lstStyle/>
          <a:p>
            <a:r>
              <a:rPr lang="fi-FI"/>
              <a:t>Mikä tekee </a:t>
            </a:r>
            <a:r>
              <a:rPr lang="fi-FI" dirty="0"/>
              <a:t>vaikutuksen esihenkilöösi?</a:t>
            </a:r>
          </a:p>
        </p:txBody>
      </p:sp>
      <p:sp>
        <p:nvSpPr>
          <p:cNvPr id="3" name="Content Placeholder 2">
            <a:extLst>
              <a:ext uri="{FF2B5EF4-FFF2-40B4-BE49-F238E27FC236}">
                <a16:creationId xmlns:a16="http://schemas.microsoft.com/office/drawing/2014/main" id="{EAF6F113-0C77-4458-AEA9-A2AB065275C7}"/>
              </a:ext>
            </a:extLst>
          </p:cNvPr>
          <p:cNvSpPr>
            <a:spLocks noGrp="1"/>
          </p:cNvSpPr>
          <p:nvPr>
            <p:ph idx="1"/>
          </p:nvPr>
        </p:nvSpPr>
        <p:spPr/>
        <p:txBody>
          <a:bodyPr lIns="91440" tIns="45720" rIns="91440" bIns="45720" anchor="t"/>
          <a:lstStyle/>
          <a:p>
            <a:r>
              <a:rPr lang="fi-FI" dirty="0"/>
              <a:t>Miten arvosi sopivat yrityksen arvoihin?</a:t>
            </a:r>
          </a:p>
          <a:p>
            <a:r>
              <a:rPr lang="fi-FI" dirty="0"/>
              <a:t>Miten motivaatiosi työtä kohtaan näkyy?</a:t>
            </a:r>
            <a:endParaRPr lang="fi-FI" dirty="0">
              <a:cs typeface="Calibri"/>
            </a:endParaRPr>
          </a:p>
          <a:p>
            <a:r>
              <a:rPr lang="fi-FI" dirty="0"/>
              <a:t>Mitä sinulle on tarjota yritykselle tai työn kautta laajemmalle yhteisölle?</a:t>
            </a:r>
            <a:endParaRPr lang="fi-FI" dirty="0">
              <a:cs typeface="Calibri"/>
            </a:endParaRPr>
          </a:p>
          <a:p>
            <a:r>
              <a:rPr lang="fi-FI" b="1" dirty="0"/>
              <a:t>Mitä työ voi tarjota sinulle</a:t>
            </a:r>
            <a:r>
              <a:rPr lang="fi-FI" b="1"/>
              <a:t>? Miten työ ruokkii motivaatiotasi?</a:t>
            </a:r>
            <a:endParaRPr lang="fi-FI" b="1" dirty="0">
              <a:cs typeface="Calibri"/>
            </a:endParaRPr>
          </a:p>
          <a:p>
            <a:endParaRPr lang="fi-FI"/>
          </a:p>
        </p:txBody>
      </p:sp>
    </p:spTree>
    <p:extLst>
      <p:ext uri="{BB962C8B-B14F-4D97-AF65-F5344CB8AC3E}">
        <p14:creationId xmlns:p14="http://schemas.microsoft.com/office/powerpoint/2010/main" val="352263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AD4B-6F6F-432C-80EC-377A630F1332}"/>
              </a:ext>
            </a:extLst>
          </p:cNvPr>
          <p:cNvSpPr>
            <a:spLocks noGrp="1"/>
          </p:cNvSpPr>
          <p:nvPr>
            <p:ph type="title"/>
          </p:nvPr>
        </p:nvSpPr>
        <p:spPr>
          <a:xfrm>
            <a:off x="838200" y="1486353"/>
            <a:ext cx="10114280" cy="1325563"/>
          </a:xfrm>
        </p:spPr>
        <p:txBody>
          <a:bodyPr/>
          <a:lstStyle/>
          <a:p>
            <a:r>
              <a:rPr lang="fi-FI"/>
              <a:t>Esimerkkejä työhön liittyvistä motivaatiotekijöistä: Haluatko…</a:t>
            </a:r>
          </a:p>
        </p:txBody>
      </p:sp>
      <p:sp>
        <p:nvSpPr>
          <p:cNvPr id="3" name="Content Placeholder 2">
            <a:extLst>
              <a:ext uri="{FF2B5EF4-FFF2-40B4-BE49-F238E27FC236}">
                <a16:creationId xmlns:a16="http://schemas.microsoft.com/office/drawing/2014/main" id="{EAF6F113-0C77-4458-AEA9-A2AB065275C7}"/>
              </a:ext>
            </a:extLst>
          </p:cNvPr>
          <p:cNvSpPr>
            <a:spLocks noGrp="1"/>
          </p:cNvSpPr>
          <p:nvPr>
            <p:ph idx="1"/>
          </p:nvPr>
        </p:nvSpPr>
        <p:spPr/>
        <p:txBody>
          <a:bodyPr lIns="91440" tIns="45720" rIns="91440" bIns="45720" anchor="t"/>
          <a:lstStyle/>
          <a:p>
            <a:r>
              <a:rPr lang="fi-FI"/>
              <a:t>Oppia uutta</a:t>
            </a:r>
          </a:p>
          <a:p>
            <a:r>
              <a:rPr lang="fi-FI"/>
              <a:t>Vaikuttaa asenteisiin tai maailman muutokseen</a:t>
            </a:r>
            <a:endParaRPr lang="fi-FI" dirty="0"/>
          </a:p>
          <a:p>
            <a:r>
              <a:rPr lang="fi-FI"/>
              <a:t>Auttaa ihmisiä, jakaa tietoa</a:t>
            </a:r>
          </a:p>
          <a:p>
            <a:r>
              <a:rPr lang="fi-FI">
                <a:cs typeface="Calibri"/>
              </a:rPr>
              <a:t>Käyttää luovuuttasi, ratkoa ongelmia</a:t>
            </a:r>
          </a:p>
          <a:p>
            <a:r>
              <a:rPr lang="fi-FI">
                <a:cs typeface="Calibri"/>
              </a:rPr>
              <a:t>Saada tunnustusta tavoitteiden saavuttamisesta</a:t>
            </a:r>
            <a:endParaRPr lang="fi-FI" dirty="0">
              <a:cs typeface="Calibri"/>
            </a:endParaRPr>
          </a:p>
          <a:p>
            <a:r>
              <a:rPr lang="fi-FI"/>
              <a:t>Kantaa vastuuta, saada johtamiskokemusta</a:t>
            </a:r>
            <a:endParaRPr lang="fi-FI" dirty="0">
              <a:cs typeface="Calibri"/>
            </a:endParaRPr>
          </a:p>
          <a:p>
            <a:r>
              <a:rPr lang="fi-FI"/>
              <a:t>Tehdä yhteistyötä, tuntea yhteenkuuluvuutta</a:t>
            </a:r>
          </a:p>
        </p:txBody>
      </p:sp>
    </p:spTree>
    <p:extLst>
      <p:ext uri="{BB962C8B-B14F-4D97-AF65-F5344CB8AC3E}">
        <p14:creationId xmlns:p14="http://schemas.microsoft.com/office/powerpoint/2010/main" val="83443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CF18-40E1-4F35-C301-8EDA2AE0FACC}"/>
              </a:ext>
            </a:extLst>
          </p:cNvPr>
          <p:cNvSpPr>
            <a:spLocks noGrp="1"/>
          </p:cNvSpPr>
          <p:nvPr>
            <p:ph type="title"/>
          </p:nvPr>
        </p:nvSpPr>
        <p:spPr>
          <a:xfrm>
            <a:off x="524740" y="620392"/>
            <a:ext cx="4334935" cy="5504688"/>
          </a:xfrm>
        </p:spPr>
        <p:txBody>
          <a:bodyPr vert="horz" lIns="91440" tIns="45720" rIns="91440" bIns="45720" rtlCol="0" anchor="ctr">
            <a:normAutofit/>
          </a:bodyPr>
          <a:lstStyle/>
          <a:p>
            <a:r>
              <a:rPr lang="en-US" sz="6000" kern="1200" dirty="0" err="1">
                <a:solidFill>
                  <a:srgbClr val="002060"/>
                </a:solidFill>
                <a:latin typeface="+mj-lt"/>
                <a:ea typeface="+mj-ea"/>
                <a:cs typeface="+mj-cs"/>
              </a:rPr>
              <a:t>Keskustele</a:t>
            </a:r>
            <a:r>
              <a:rPr lang="en-US" sz="6000" kern="1200" dirty="0">
                <a:solidFill>
                  <a:srgbClr val="002060"/>
                </a:solidFill>
                <a:latin typeface="+mj-lt"/>
                <a:ea typeface="+mj-ea"/>
                <a:cs typeface="+mj-cs"/>
              </a:rPr>
              <a:t> </a:t>
            </a:r>
            <a:r>
              <a:rPr lang="en-US" sz="6000" kern="1200" dirty="0" err="1">
                <a:solidFill>
                  <a:srgbClr val="002060"/>
                </a:solidFill>
                <a:latin typeface="+mj-lt"/>
                <a:ea typeface="+mj-ea"/>
                <a:cs typeface="+mj-cs"/>
              </a:rPr>
              <a:t>vierustoverin</a:t>
            </a:r>
            <a:r>
              <a:rPr lang="en-US" sz="6000" kern="1200" dirty="0">
                <a:solidFill>
                  <a:srgbClr val="002060"/>
                </a:solidFill>
                <a:latin typeface="+mj-lt"/>
                <a:ea typeface="+mj-ea"/>
                <a:cs typeface="+mj-cs"/>
              </a:rPr>
              <a:t> </a:t>
            </a:r>
            <a:r>
              <a:rPr lang="en-US" sz="6000" kern="1200" dirty="0" err="1">
                <a:solidFill>
                  <a:srgbClr val="002060"/>
                </a:solidFill>
                <a:latin typeface="+mj-lt"/>
                <a:ea typeface="+mj-ea"/>
                <a:cs typeface="+mj-cs"/>
              </a:rPr>
              <a:t>kanssa</a:t>
            </a:r>
            <a:endParaRPr lang="en-US" sz="6000" kern="1200" dirty="0">
              <a:solidFill>
                <a:srgbClr val="002060"/>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0AC7E9A7-6B53-F0D4-EEAD-866CB65D603E}"/>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83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B3AA-C489-77B8-CC08-EAFD1A2E9A48}"/>
              </a:ext>
            </a:extLst>
          </p:cNvPr>
          <p:cNvSpPr>
            <a:spLocks noGrp="1"/>
          </p:cNvSpPr>
          <p:nvPr>
            <p:ph type="title"/>
          </p:nvPr>
        </p:nvSpPr>
        <p:spPr>
          <a:xfrm>
            <a:off x="640080" y="1047264"/>
            <a:ext cx="4368602" cy="1956841"/>
          </a:xfrm>
        </p:spPr>
        <p:txBody>
          <a:bodyPr vert="horz" lIns="91440" tIns="45720" rIns="91440" bIns="45720" rtlCol="0" anchor="b">
            <a:normAutofit fontScale="90000"/>
          </a:bodyPr>
          <a:lstStyle/>
          <a:p>
            <a:r>
              <a:rPr lang="en-US" sz="3600"/>
              <a:t>Kirjoita ylös, miksi sinut palkattiin? Mikä työssä on sinulle tärkeää?</a:t>
            </a:r>
          </a:p>
        </p:txBody>
      </p:sp>
      <p:sp>
        <p:nvSpPr>
          <p:cNvPr id="3" name="Content Placeholder 2">
            <a:extLst>
              <a:ext uri="{FF2B5EF4-FFF2-40B4-BE49-F238E27FC236}">
                <a16:creationId xmlns:a16="http://schemas.microsoft.com/office/drawing/2014/main" id="{EB041313-235E-E8C7-A601-A09720DD303F}"/>
              </a:ext>
            </a:extLst>
          </p:cNvPr>
          <p:cNvSpPr>
            <a:spLocks noGrp="1"/>
          </p:cNvSpPr>
          <p:nvPr>
            <p:ph idx="1"/>
          </p:nvPr>
        </p:nvSpPr>
        <p:spPr>
          <a:xfrm>
            <a:off x="640080" y="3428999"/>
            <a:ext cx="4582160" cy="3243797"/>
          </a:xfrm>
        </p:spPr>
        <p:txBody>
          <a:bodyPr vert="horz" lIns="91440" tIns="45720" rIns="91440" bIns="45720" rtlCol="0" anchor="t">
            <a:normAutofit/>
          </a:bodyPr>
          <a:lstStyle/>
          <a:p>
            <a:r>
              <a:rPr lang="en-US" sz="2400" dirty="0" err="1"/>
              <a:t>Kirjoita</a:t>
            </a:r>
            <a:r>
              <a:rPr lang="en-US" sz="2400" dirty="0"/>
              <a:t> </a:t>
            </a:r>
            <a:r>
              <a:rPr lang="en-US" sz="2400" dirty="0" err="1"/>
              <a:t>yksi</a:t>
            </a:r>
            <a:r>
              <a:rPr lang="en-US" sz="2400" dirty="0"/>
              <a:t> </a:t>
            </a:r>
            <a:r>
              <a:rPr lang="en-US" sz="2400" dirty="0" err="1"/>
              <a:t>asia</a:t>
            </a:r>
            <a:r>
              <a:rPr lang="en-US" sz="2400" dirty="0"/>
              <a:t> per post-it-</a:t>
            </a:r>
            <a:r>
              <a:rPr lang="en-US" sz="2400" dirty="0" err="1"/>
              <a:t>lappu</a:t>
            </a:r>
            <a:endParaRPr lang="en-US" sz="2400" dirty="0" err="1">
              <a:cs typeface="Calibri"/>
            </a:endParaRPr>
          </a:p>
          <a:p>
            <a:r>
              <a:rPr lang="en-US" sz="2400" dirty="0" err="1"/>
              <a:t>Ajattele</a:t>
            </a:r>
            <a:r>
              <a:rPr lang="en-US" sz="2400" dirty="0"/>
              <a:t> </a:t>
            </a:r>
            <a:r>
              <a:rPr lang="en-US" sz="2400" dirty="0" err="1"/>
              <a:t>työhön</a:t>
            </a:r>
            <a:r>
              <a:rPr lang="en-US" sz="2400" dirty="0"/>
              <a:t> </a:t>
            </a:r>
            <a:r>
              <a:rPr lang="en-US" sz="2400" dirty="0" err="1"/>
              <a:t>liittyviä</a:t>
            </a:r>
            <a:r>
              <a:rPr lang="en-US" sz="2400" dirty="0"/>
              <a:t> </a:t>
            </a:r>
            <a:r>
              <a:rPr lang="en-US" sz="2400" dirty="0" err="1"/>
              <a:t>arvoja</a:t>
            </a:r>
            <a:r>
              <a:rPr lang="en-US" sz="2400" dirty="0"/>
              <a:t> ja </a:t>
            </a:r>
            <a:r>
              <a:rPr lang="en-US" sz="2400" dirty="0" err="1"/>
              <a:t>motivaatiota</a:t>
            </a:r>
            <a:r>
              <a:rPr lang="en-US" sz="2400" dirty="0"/>
              <a:t>, </a:t>
            </a:r>
            <a:r>
              <a:rPr lang="en-US" sz="2400" dirty="0" err="1"/>
              <a:t>jopa</a:t>
            </a:r>
            <a:r>
              <a:rPr lang="en-US" sz="2400" dirty="0"/>
              <a:t> </a:t>
            </a:r>
            <a:r>
              <a:rPr lang="en-US" sz="2400" dirty="0" err="1"/>
              <a:t>missiota</a:t>
            </a:r>
            <a:endParaRPr lang="en-US" sz="2400" dirty="0" err="1">
              <a:cs typeface="Calibri"/>
            </a:endParaRPr>
          </a:p>
          <a:p>
            <a:endParaRPr lang="en-US" sz="2400"/>
          </a:p>
          <a:p>
            <a:r>
              <a:rPr lang="en-US" sz="2400" dirty="0"/>
              <a:t>TAVOITE: </a:t>
            </a:r>
            <a:r>
              <a:rPr lang="en-US" sz="2400" dirty="0" err="1"/>
              <a:t>näyttää</a:t>
            </a:r>
            <a:r>
              <a:rPr lang="en-US" sz="2400" dirty="0"/>
              <a:t> </a:t>
            </a:r>
            <a:r>
              <a:rPr lang="en-US" sz="2400" dirty="0" err="1"/>
              <a:t>työnantajalle</a:t>
            </a:r>
            <a:r>
              <a:rPr lang="en-US" sz="2400" dirty="0"/>
              <a:t> </a:t>
            </a:r>
            <a:r>
              <a:rPr lang="en-US" sz="2400" err="1"/>
              <a:t>miksi</a:t>
            </a:r>
            <a:r>
              <a:rPr lang="en-US" sz="2400"/>
              <a:t> olet motivoitunut menestymään työssä</a:t>
            </a:r>
            <a:endParaRPr lang="en-US" sz="2400" dirty="0" err="1">
              <a:cs typeface="Calibri"/>
            </a:endParaRPr>
          </a:p>
        </p:txBody>
      </p:sp>
      <p:pic>
        <p:nvPicPr>
          <p:cNvPr id="5" name="Picture 4" descr="Wall of advesive notes with one standing out">
            <a:extLst>
              <a:ext uri="{FF2B5EF4-FFF2-40B4-BE49-F238E27FC236}">
                <a16:creationId xmlns:a16="http://schemas.microsoft.com/office/drawing/2014/main" id="{836B43DD-08D1-5DC7-1820-9B6892064C83}"/>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4218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D26F-F63B-4470-A8D0-56F511372566}"/>
              </a:ext>
            </a:extLst>
          </p:cNvPr>
          <p:cNvSpPr>
            <a:spLocks noGrp="1"/>
          </p:cNvSpPr>
          <p:nvPr>
            <p:ph type="title"/>
          </p:nvPr>
        </p:nvSpPr>
        <p:spPr>
          <a:xfrm>
            <a:off x="838200" y="1486353"/>
            <a:ext cx="10290544" cy="1325563"/>
          </a:xfrm>
        </p:spPr>
        <p:txBody>
          <a:bodyPr lIns="91440" tIns="45720" rIns="91440" bIns="45720" anchor="t"/>
          <a:lstStyle/>
          <a:p>
            <a:r>
              <a:rPr lang="fi-FI" dirty="0"/>
              <a:t>Millaisia taitoja sinulla on? </a:t>
            </a:r>
            <a:r>
              <a:rPr lang="fi-FI"/>
              <a:t>Esimerkkejä ns. pehmeistä </a:t>
            </a:r>
            <a:r>
              <a:rPr lang="fi-FI" dirty="0"/>
              <a:t>ja kovista taidoista</a:t>
            </a:r>
          </a:p>
        </p:txBody>
      </p:sp>
      <p:sp>
        <p:nvSpPr>
          <p:cNvPr id="3" name="Content Placeholder 2">
            <a:extLst>
              <a:ext uri="{FF2B5EF4-FFF2-40B4-BE49-F238E27FC236}">
                <a16:creationId xmlns:a16="http://schemas.microsoft.com/office/drawing/2014/main" id="{3919EA25-F95A-48DA-92CF-FF7FF0B593CC}"/>
              </a:ext>
            </a:extLst>
          </p:cNvPr>
          <p:cNvSpPr>
            <a:spLocks noGrp="1"/>
          </p:cNvSpPr>
          <p:nvPr>
            <p:ph idx="1"/>
          </p:nvPr>
        </p:nvSpPr>
        <p:spPr>
          <a:xfrm>
            <a:off x="838200" y="2946853"/>
            <a:ext cx="3192379" cy="3497490"/>
          </a:xfrm>
          <a:solidFill>
            <a:schemeClr val="accent4">
              <a:lumMod val="20000"/>
              <a:lumOff val="80000"/>
            </a:schemeClr>
          </a:solidFill>
        </p:spPr>
        <p:txBody>
          <a:bodyPr/>
          <a:lstStyle/>
          <a:p>
            <a:r>
              <a:rPr lang="fi-FI"/>
              <a:t>Yhteistyö</a:t>
            </a:r>
          </a:p>
          <a:p>
            <a:r>
              <a:rPr lang="fi-FI"/>
              <a:t>Viestintä</a:t>
            </a:r>
          </a:p>
          <a:p>
            <a:r>
              <a:rPr lang="fi-FI"/>
              <a:t>Luovuus</a:t>
            </a:r>
          </a:p>
          <a:p>
            <a:r>
              <a:rPr lang="fi-FI"/>
              <a:t>Ongelmanratkaisu</a:t>
            </a:r>
          </a:p>
          <a:p>
            <a:r>
              <a:rPr lang="fi-FI"/>
              <a:t>Kansainvälisyys</a:t>
            </a:r>
          </a:p>
          <a:p>
            <a:r>
              <a:rPr lang="fi-FI"/>
              <a:t>Tarkkuus</a:t>
            </a:r>
          </a:p>
          <a:p>
            <a:r>
              <a:rPr lang="fi-FI"/>
              <a:t>Empatia</a:t>
            </a:r>
          </a:p>
          <a:p>
            <a:endParaRPr lang="fi-FI"/>
          </a:p>
        </p:txBody>
      </p:sp>
      <p:sp>
        <p:nvSpPr>
          <p:cNvPr id="4" name="Content Placeholder 2">
            <a:extLst>
              <a:ext uri="{FF2B5EF4-FFF2-40B4-BE49-F238E27FC236}">
                <a16:creationId xmlns:a16="http://schemas.microsoft.com/office/drawing/2014/main" id="{479BC2E4-BBCE-4549-B673-B195B8279D90}"/>
              </a:ext>
            </a:extLst>
          </p:cNvPr>
          <p:cNvSpPr txBox="1">
            <a:spLocks/>
          </p:cNvSpPr>
          <p:nvPr/>
        </p:nvSpPr>
        <p:spPr>
          <a:xfrm>
            <a:off x="7832558" y="2946853"/>
            <a:ext cx="3192379" cy="3497490"/>
          </a:xfrm>
          <a:prstGeom prst="rect">
            <a:avLst/>
          </a:prstGeom>
          <a:solidFill>
            <a:schemeClr val="accent4">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Ohjelmointikielet</a:t>
            </a:r>
          </a:p>
          <a:p>
            <a:r>
              <a:rPr lang="fi-FI"/>
              <a:t>Tiedonlouhinta</a:t>
            </a:r>
          </a:p>
          <a:p>
            <a:r>
              <a:rPr lang="fi-FI"/>
              <a:t>Analytiikka</a:t>
            </a:r>
          </a:p>
          <a:p>
            <a:r>
              <a:rPr lang="fi-FI"/>
              <a:t>Design</a:t>
            </a:r>
          </a:p>
          <a:p>
            <a:r>
              <a:rPr lang="fi-FI"/>
              <a:t>Ketterä tuotanto</a:t>
            </a:r>
          </a:p>
          <a:p>
            <a:endParaRPr lang="fi-FI"/>
          </a:p>
          <a:p>
            <a:endParaRPr lang="fi-FI"/>
          </a:p>
        </p:txBody>
      </p:sp>
      <p:sp>
        <p:nvSpPr>
          <p:cNvPr id="5" name="Content Placeholder 2">
            <a:extLst>
              <a:ext uri="{FF2B5EF4-FFF2-40B4-BE49-F238E27FC236}">
                <a16:creationId xmlns:a16="http://schemas.microsoft.com/office/drawing/2014/main" id="{7040B8B4-DF5A-4C86-8ABF-EBE993C1E23B}"/>
              </a:ext>
            </a:extLst>
          </p:cNvPr>
          <p:cNvSpPr txBox="1">
            <a:spLocks/>
          </p:cNvSpPr>
          <p:nvPr/>
        </p:nvSpPr>
        <p:spPr>
          <a:xfrm>
            <a:off x="4335379" y="2946853"/>
            <a:ext cx="3192379" cy="3497490"/>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Vieraat kielet </a:t>
            </a:r>
          </a:p>
          <a:p>
            <a:r>
              <a:rPr lang="fi-FI"/>
              <a:t>Projektinhallinta</a:t>
            </a:r>
          </a:p>
          <a:p>
            <a:r>
              <a:rPr lang="fi-FI"/>
              <a:t>Asiakaspalvelu</a:t>
            </a:r>
          </a:p>
          <a:p>
            <a:r>
              <a:rPr lang="fi-FI"/>
              <a:t>Tietojenkäsittely-taidot</a:t>
            </a:r>
          </a:p>
          <a:p>
            <a:endParaRPr lang="fi-FI"/>
          </a:p>
        </p:txBody>
      </p:sp>
    </p:spTree>
    <p:extLst>
      <p:ext uri="{BB962C8B-B14F-4D97-AF65-F5344CB8AC3E}">
        <p14:creationId xmlns:p14="http://schemas.microsoft.com/office/powerpoint/2010/main" val="378463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CF18-40E1-4F35-C301-8EDA2AE0FACC}"/>
              </a:ext>
            </a:extLst>
          </p:cNvPr>
          <p:cNvSpPr>
            <a:spLocks noGrp="1"/>
          </p:cNvSpPr>
          <p:nvPr>
            <p:ph type="title"/>
          </p:nvPr>
        </p:nvSpPr>
        <p:spPr>
          <a:xfrm>
            <a:off x="524741" y="620392"/>
            <a:ext cx="4252742" cy="5504688"/>
          </a:xfrm>
        </p:spPr>
        <p:txBody>
          <a:bodyPr vert="horz" lIns="91440" tIns="45720" rIns="91440" bIns="45720" rtlCol="0" anchor="ctr">
            <a:normAutofit/>
          </a:bodyPr>
          <a:lstStyle/>
          <a:p>
            <a:r>
              <a:rPr lang="en-US" sz="6000" kern="1200" dirty="0" err="1">
                <a:solidFill>
                  <a:srgbClr val="002060"/>
                </a:solidFill>
                <a:latin typeface="+mj-lt"/>
                <a:ea typeface="+mj-ea"/>
                <a:cs typeface="+mj-cs"/>
              </a:rPr>
              <a:t>Keskustele</a:t>
            </a:r>
            <a:r>
              <a:rPr lang="en-US" sz="6000" kern="1200" dirty="0">
                <a:solidFill>
                  <a:srgbClr val="002060"/>
                </a:solidFill>
                <a:latin typeface="+mj-lt"/>
                <a:ea typeface="+mj-ea"/>
                <a:cs typeface="+mj-cs"/>
              </a:rPr>
              <a:t> </a:t>
            </a:r>
            <a:r>
              <a:rPr lang="en-US" sz="6000" kern="1200" dirty="0" err="1">
                <a:solidFill>
                  <a:srgbClr val="002060"/>
                </a:solidFill>
                <a:latin typeface="+mj-lt"/>
                <a:ea typeface="+mj-ea"/>
                <a:cs typeface="+mj-cs"/>
              </a:rPr>
              <a:t>vierustoverin</a:t>
            </a:r>
            <a:r>
              <a:rPr lang="en-US" sz="6000" kern="1200" dirty="0">
                <a:solidFill>
                  <a:srgbClr val="002060"/>
                </a:solidFill>
                <a:latin typeface="+mj-lt"/>
                <a:ea typeface="+mj-ea"/>
                <a:cs typeface="+mj-cs"/>
              </a:rPr>
              <a:t> </a:t>
            </a:r>
            <a:r>
              <a:rPr lang="en-US" sz="6000" kern="1200" dirty="0" err="1">
                <a:solidFill>
                  <a:srgbClr val="002060"/>
                </a:solidFill>
                <a:latin typeface="+mj-lt"/>
                <a:ea typeface="+mj-ea"/>
                <a:cs typeface="+mj-cs"/>
              </a:rPr>
              <a:t>kanssa</a:t>
            </a:r>
            <a:endParaRPr lang="en-US" sz="6000" kern="1200" dirty="0">
              <a:solidFill>
                <a:srgbClr val="002060"/>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0AC7E9A7-6B53-F0D4-EEAD-866CB65D603E}"/>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089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945</Words>
  <Application>Microsoft Macintosh PowerPoint</Application>
  <PresentationFormat>Laajakuva</PresentationFormat>
  <Paragraphs>82</Paragraphs>
  <Slides>11</Slides>
  <Notes>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Calibri Light</vt:lpstr>
      <vt:lpstr>Office Theme</vt:lpstr>
      <vt:lpstr>PowerPoint-esitys</vt:lpstr>
      <vt:lpstr> Taitoposteri: mielikuvaharjoitus ja osaamisen sanoittaminen</vt:lpstr>
      <vt:lpstr>Kuvittele...</vt:lpstr>
      <vt:lpstr>Mikä tekee vaikutuksen esihenkilöösi?</vt:lpstr>
      <vt:lpstr>Esimerkkejä työhön liittyvistä motivaatiotekijöistä: Haluatko…</vt:lpstr>
      <vt:lpstr>Keskustele vierustoverin kanssa</vt:lpstr>
      <vt:lpstr>Kirjoita ylös, miksi sinut palkattiin? Mikä työssä on sinulle tärkeää?</vt:lpstr>
      <vt:lpstr>Millaisia taitoja sinulla on? Esimerkkejä ns. pehmeistä ja kovista taidoista</vt:lpstr>
      <vt:lpstr>Keskustele vierustoverin kanssa</vt:lpstr>
      <vt:lpstr>Kirjoita ylös, missä olet hyvä? Millaisia taitoja sinulla on?</vt:lpstr>
      <vt:lpstr>Lopuksi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Minttu Rantanen (TAMK)</dc:creator>
  <cp:lastModifiedBy>Noora Eilola</cp:lastModifiedBy>
  <cp:revision>8</cp:revision>
  <dcterms:created xsi:type="dcterms:W3CDTF">2020-06-11T11:56:50Z</dcterms:created>
  <dcterms:modified xsi:type="dcterms:W3CDTF">2022-07-14T13:57:21Z</dcterms:modified>
</cp:coreProperties>
</file>