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313" r:id="rId3"/>
    <p:sldId id="298" r:id="rId4"/>
    <p:sldId id="308" r:id="rId5"/>
    <p:sldId id="317" r:id="rId6"/>
    <p:sldId id="300" r:id="rId7"/>
    <p:sldId id="310" r:id="rId8"/>
    <p:sldId id="311" r:id="rId9"/>
    <p:sldId id="304" r:id="rId10"/>
    <p:sldId id="312" r:id="rId11"/>
    <p:sldId id="314" r:id="rId12"/>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16"/>
    <p:restoredTop sz="81875"/>
  </p:normalViewPr>
  <p:slideViewPr>
    <p:cSldViewPr snapToGrid="0" snapToObjects="1">
      <p:cViewPr>
        <p:scale>
          <a:sx n="79" d="100"/>
          <a:sy n="79" d="100"/>
        </p:scale>
        <p:origin x="944"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81C7DB-62F8-43FB-945D-509AA5F5143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9ABBFC5-1EA2-48FF-B825-C22416C4BC6D}">
      <dgm:prSet/>
      <dgm:spPr/>
      <dgm:t>
        <a:bodyPr/>
        <a:lstStyle/>
        <a:p>
          <a:r>
            <a:rPr lang="en-US"/>
            <a:t>What motivates you?</a:t>
          </a:r>
        </a:p>
      </dgm:t>
    </dgm:pt>
    <dgm:pt modelId="{076AE8D4-F319-4761-AD2B-A123D903DBFC}" type="parTrans" cxnId="{60969DD9-C6C5-4527-9B9D-194655DF2F12}">
      <dgm:prSet/>
      <dgm:spPr/>
      <dgm:t>
        <a:bodyPr/>
        <a:lstStyle/>
        <a:p>
          <a:endParaRPr lang="en-US"/>
        </a:p>
      </dgm:t>
    </dgm:pt>
    <dgm:pt modelId="{823A4B29-497B-43C2-9102-DF54999C261C}" type="sibTrans" cxnId="{60969DD9-C6C5-4527-9B9D-194655DF2F12}">
      <dgm:prSet/>
      <dgm:spPr/>
      <dgm:t>
        <a:bodyPr/>
        <a:lstStyle/>
        <a:p>
          <a:endParaRPr lang="en-US"/>
        </a:p>
      </dgm:t>
    </dgm:pt>
    <dgm:pt modelId="{9A4E72C7-4AA0-44FC-913F-E66E22ABD29C}">
      <dgm:prSet/>
      <dgm:spPr/>
      <dgm:t>
        <a:bodyPr/>
        <a:lstStyle/>
        <a:p>
          <a:r>
            <a:rPr lang="en-US"/>
            <a:t>What makes the work meaningful? </a:t>
          </a:r>
        </a:p>
      </dgm:t>
    </dgm:pt>
    <dgm:pt modelId="{CC0E7F7F-FFCE-43C2-998C-BA66D1C3AEBA}" type="parTrans" cxnId="{3FAEC648-E99D-4638-880F-F0E67FC843B4}">
      <dgm:prSet/>
      <dgm:spPr/>
      <dgm:t>
        <a:bodyPr/>
        <a:lstStyle/>
        <a:p>
          <a:endParaRPr lang="en-US"/>
        </a:p>
      </dgm:t>
    </dgm:pt>
    <dgm:pt modelId="{1942FAB9-2499-46FC-A271-9339F79A08E9}" type="sibTrans" cxnId="{3FAEC648-E99D-4638-880F-F0E67FC843B4}">
      <dgm:prSet/>
      <dgm:spPr/>
      <dgm:t>
        <a:bodyPr/>
        <a:lstStyle/>
        <a:p>
          <a:endParaRPr lang="en-US"/>
        </a:p>
      </dgm:t>
    </dgm:pt>
    <dgm:pt modelId="{47E049FF-0675-4866-9794-16CE02748BE2}">
      <dgm:prSet/>
      <dgm:spPr/>
      <dgm:t>
        <a:bodyPr/>
        <a:lstStyle/>
        <a:p>
          <a:r>
            <a:rPr lang="en-US"/>
            <a:t>What kind of values and goals do you have concerning the work?</a:t>
          </a:r>
        </a:p>
      </dgm:t>
    </dgm:pt>
    <dgm:pt modelId="{F5EC2D44-183E-47AB-9D8A-84B0E773A05B}" type="parTrans" cxnId="{A49ED2DC-9BD7-467A-A28B-C6C76AF08653}">
      <dgm:prSet/>
      <dgm:spPr/>
      <dgm:t>
        <a:bodyPr/>
        <a:lstStyle/>
        <a:p>
          <a:endParaRPr lang="en-US"/>
        </a:p>
      </dgm:t>
    </dgm:pt>
    <dgm:pt modelId="{958056F9-DCE4-4779-B745-E2C44241842F}" type="sibTrans" cxnId="{A49ED2DC-9BD7-467A-A28B-C6C76AF08653}">
      <dgm:prSet/>
      <dgm:spPr/>
      <dgm:t>
        <a:bodyPr/>
        <a:lstStyle/>
        <a:p>
          <a:endParaRPr lang="en-US"/>
        </a:p>
      </dgm:t>
    </dgm:pt>
    <dgm:pt modelId="{756E575C-B840-481C-BB94-46A73C35FCE9}" type="pres">
      <dgm:prSet presAssocID="{F081C7DB-62F8-43FB-945D-509AA5F51439}" presName="root" presStyleCnt="0">
        <dgm:presLayoutVars>
          <dgm:dir/>
          <dgm:resizeHandles val="exact"/>
        </dgm:presLayoutVars>
      </dgm:prSet>
      <dgm:spPr/>
    </dgm:pt>
    <dgm:pt modelId="{4850322E-B6B1-4F2C-8D6D-9DC03B968822}" type="pres">
      <dgm:prSet presAssocID="{59ABBFC5-1EA2-48FF-B825-C22416C4BC6D}" presName="compNode" presStyleCnt="0"/>
      <dgm:spPr/>
    </dgm:pt>
    <dgm:pt modelId="{53F3DA42-63CD-4635-96CB-CB338F7AA5E2}" type="pres">
      <dgm:prSet presAssocID="{59ABBFC5-1EA2-48FF-B825-C22416C4BC6D}" presName="bgRect" presStyleLbl="bgShp" presStyleIdx="0" presStyleCnt="3"/>
      <dgm:spPr/>
    </dgm:pt>
    <dgm:pt modelId="{50735C2F-96BD-4714-98A1-C3E2F15EBD60}" type="pres">
      <dgm:prSet presAssocID="{59ABBFC5-1EA2-48FF-B825-C22416C4BC6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A9FC8FDC-0471-4A81-B004-42EEAE1A7093}" type="pres">
      <dgm:prSet presAssocID="{59ABBFC5-1EA2-48FF-B825-C22416C4BC6D}" presName="spaceRect" presStyleCnt="0"/>
      <dgm:spPr/>
    </dgm:pt>
    <dgm:pt modelId="{5A7DFCEE-E4B1-4219-9023-5D8943AAB5C7}" type="pres">
      <dgm:prSet presAssocID="{59ABBFC5-1EA2-48FF-B825-C22416C4BC6D}" presName="parTx" presStyleLbl="revTx" presStyleIdx="0" presStyleCnt="3">
        <dgm:presLayoutVars>
          <dgm:chMax val="0"/>
          <dgm:chPref val="0"/>
        </dgm:presLayoutVars>
      </dgm:prSet>
      <dgm:spPr/>
    </dgm:pt>
    <dgm:pt modelId="{D2DF22AB-4DDE-4DCA-9BEC-45E97737CFC2}" type="pres">
      <dgm:prSet presAssocID="{823A4B29-497B-43C2-9102-DF54999C261C}" presName="sibTrans" presStyleCnt="0"/>
      <dgm:spPr/>
    </dgm:pt>
    <dgm:pt modelId="{01C50F45-410E-452A-8E3B-A232327C9FE4}" type="pres">
      <dgm:prSet presAssocID="{9A4E72C7-4AA0-44FC-913F-E66E22ABD29C}" presName="compNode" presStyleCnt="0"/>
      <dgm:spPr/>
    </dgm:pt>
    <dgm:pt modelId="{38263EE8-6FDF-4F18-BB2F-FEB9595B6219}" type="pres">
      <dgm:prSet presAssocID="{9A4E72C7-4AA0-44FC-913F-E66E22ABD29C}" presName="bgRect" presStyleLbl="bgShp" presStyleIdx="1" presStyleCnt="3"/>
      <dgm:spPr/>
    </dgm:pt>
    <dgm:pt modelId="{028EC0EA-38EA-41D0-AD03-2FA10F2DCB3F}" type="pres">
      <dgm:prSet presAssocID="{9A4E72C7-4AA0-44FC-913F-E66E22ABD29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EA818C36-9E3A-4A04-A234-28FBEB729C4C}" type="pres">
      <dgm:prSet presAssocID="{9A4E72C7-4AA0-44FC-913F-E66E22ABD29C}" presName="spaceRect" presStyleCnt="0"/>
      <dgm:spPr/>
    </dgm:pt>
    <dgm:pt modelId="{53BF42D8-330C-4DCB-9823-B19531A00856}" type="pres">
      <dgm:prSet presAssocID="{9A4E72C7-4AA0-44FC-913F-E66E22ABD29C}" presName="parTx" presStyleLbl="revTx" presStyleIdx="1" presStyleCnt="3">
        <dgm:presLayoutVars>
          <dgm:chMax val="0"/>
          <dgm:chPref val="0"/>
        </dgm:presLayoutVars>
      </dgm:prSet>
      <dgm:spPr/>
    </dgm:pt>
    <dgm:pt modelId="{573E19E1-A3DE-4E52-AA5B-EAB6FF506FC5}" type="pres">
      <dgm:prSet presAssocID="{1942FAB9-2499-46FC-A271-9339F79A08E9}" presName="sibTrans" presStyleCnt="0"/>
      <dgm:spPr/>
    </dgm:pt>
    <dgm:pt modelId="{DEA43E9F-D5A2-4A9D-A804-31F091CE378A}" type="pres">
      <dgm:prSet presAssocID="{47E049FF-0675-4866-9794-16CE02748BE2}" presName="compNode" presStyleCnt="0"/>
      <dgm:spPr/>
    </dgm:pt>
    <dgm:pt modelId="{376C81B9-C792-4744-8549-9E1D03D7BDDB}" type="pres">
      <dgm:prSet presAssocID="{47E049FF-0675-4866-9794-16CE02748BE2}" presName="bgRect" presStyleLbl="bgShp" presStyleIdx="2" presStyleCnt="3"/>
      <dgm:spPr/>
    </dgm:pt>
    <dgm:pt modelId="{C418731B-CDF6-4D13-A8FF-3D2A1B12A0A1}" type="pres">
      <dgm:prSet presAssocID="{47E049FF-0675-4866-9794-16CE02748BE2}"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ilding Brick Wall with solid fill"/>
        </a:ext>
      </dgm:extLst>
    </dgm:pt>
    <dgm:pt modelId="{CD2D8760-E148-45C7-AFBF-AA87F9BDE459}" type="pres">
      <dgm:prSet presAssocID="{47E049FF-0675-4866-9794-16CE02748BE2}" presName="spaceRect" presStyleCnt="0"/>
      <dgm:spPr/>
    </dgm:pt>
    <dgm:pt modelId="{A1482D23-5D6C-4E09-83E1-35ECDC004E6E}" type="pres">
      <dgm:prSet presAssocID="{47E049FF-0675-4866-9794-16CE02748BE2}" presName="parTx" presStyleLbl="revTx" presStyleIdx="2" presStyleCnt="3">
        <dgm:presLayoutVars>
          <dgm:chMax val="0"/>
          <dgm:chPref val="0"/>
        </dgm:presLayoutVars>
      </dgm:prSet>
      <dgm:spPr/>
    </dgm:pt>
  </dgm:ptLst>
  <dgm:cxnLst>
    <dgm:cxn modelId="{3FAEC648-E99D-4638-880F-F0E67FC843B4}" srcId="{F081C7DB-62F8-43FB-945D-509AA5F51439}" destId="{9A4E72C7-4AA0-44FC-913F-E66E22ABD29C}" srcOrd="1" destOrd="0" parTransId="{CC0E7F7F-FFCE-43C2-998C-BA66D1C3AEBA}" sibTransId="{1942FAB9-2499-46FC-A271-9339F79A08E9}"/>
    <dgm:cxn modelId="{8B1F8AA0-FF65-4D04-AC0B-C7A7FB2416BE}" type="presOf" srcId="{9A4E72C7-4AA0-44FC-913F-E66E22ABD29C}" destId="{53BF42D8-330C-4DCB-9823-B19531A00856}" srcOrd="0" destOrd="0" presId="urn:microsoft.com/office/officeart/2018/2/layout/IconVerticalSolidList"/>
    <dgm:cxn modelId="{60969DD9-C6C5-4527-9B9D-194655DF2F12}" srcId="{F081C7DB-62F8-43FB-945D-509AA5F51439}" destId="{59ABBFC5-1EA2-48FF-B825-C22416C4BC6D}" srcOrd="0" destOrd="0" parTransId="{076AE8D4-F319-4761-AD2B-A123D903DBFC}" sibTransId="{823A4B29-497B-43C2-9102-DF54999C261C}"/>
    <dgm:cxn modelId="{336149DC-3A38-42EC-9F09-149FB21C5578}" type="presOf" srcId="{59ABBFC5-1EA2-48FF-B825-C22416C4BC6D}" destId="{5A7DFCEE-E4B1-4219-9023-5D8943AAB5C7}" srcOrd="0" destOrd="0" presId="urn:microsoft.com/office/officeart/2018/2/layout/IconVerticalSolidList"/>
    <dgm:cxn modelId="{A49ED2DC-9BD7-467A-A28B-C6C76AF08653}" srcId="{F081C7DB-62F8-43FB-945D-509AA5F51439}" destId="{47E049FF-0675-4866-9794-16CE02748BE2}" srcOrd="2" destOrd="0" parTransId="{F5EC2D44-183E-47AB-9D8A-84B0E773A05B}" sibTransId="{958056F9-DCE4-4779-B745-E2C44241842F}"/>
    <dgm:cxn modelId="{3E5E4DE2-A8C2-48C5-B675-C834D0960623}" type="presOf" srcId="{47E049FF-0675-4866-9794-16CE02748BE2}" destId="{A1482D23-5D6C-4E09-83E1-35ECDC004E6E}" srcOrd="0" destOrd="0" presId="urn:microsoft.com/office/officeart/2018/2/layout/IconVerticalSolidList"/>
    <dgm:cxn modelId="{7BCB24F7-0CFD-4DDE-A625-CEB692E422B3}" type="presOf" srcId="{F081C7DB-62F8-43FB-945D-509AA5F51439}" destId="{756E575C-B840-481C-BB94-46A73C35FCE9}" srcOrd="0" destOrd="0" presId="urn:microsoft.com/office/officeart/2018/2/layout/IconVerticalSolidList"/>
    <dgm:cxn modelId="{5DFE79B4-23BE-48E1-91CA-F2B956C1B760}" type="presParOf" srcId="{756E575C-B840-481C-BB94-46A73C35FCE9}" destId="{4850322E-B6B1-4F2C-8D6D-9DC03B968822}" srcOrd="0" destOrd="0" presId="urn:microsoft.com/office/officeart/2018/2/layout/IconVerticalSolidList"/>
    <dgm:cxn modelId="{AB8BE91A-A356-4594-9A85-98ECA10856DD}" type="presParOf" srcId="{4850322E-B6B1-4F2C-8D6D-9DC03B968822}" destId="{53F3DA42-63CD-4635-96CB-CB338F7AA5E2}" srcOrd="0" destOrd="0" presId="urn:microsoft.com/office/officeart/2018/2/layout/IconVerticalSolidList"/>
    <dgm:cxn modelId="{4D4ADB18-B05B-4817-8511-8AF810254984}" type="presParOf" srcId="{4850322E-B6B1-4F2C-8D6D-9DC03B968822}" destId="{50735C2F-96BD-4714-98A1-C3E2F15EBD60}" srcOrd="1" destOrd="0" presId="urn:microsoft.com/office/officeart/2018/2/layout/IconVerticalSolidList"/>
    <dgm:cxn modelId="{3BE696EC-F82B-496B-9039-422E8A6D2C2C}" type="presParOf" srcId="{4850322E-B6B1-4F2C-8D6D-9DC03B968822}" destId="{A9FC8FDC-0471-4A81-B004-42EEAE1A7093}" srcOrd="2" destOrd="0" presId="urn:microsoft.com/office/officeart/2018/2/layout/IconVerticalSolidList"/>
    <dgm:cxn modelId="{D939314F-2F02-47FF-BD69-8B79984C0DD9}" type="presParOf" srcId="{4850322E-B6B1-4F2C-8D6D-9DC03B968822}" destId="{5A7DFCEE-E4B1-4219-9023-5D8943AAB5C7}" srcOrd="3" destOrd="0" presId="urn:microsoft.com/office/officeart/2018/2/layout/IconVerticalSolidList"/>
    <dgm:cxn modelId="{9FECCDDE-60A1-4911-9D93-CB7248F9DD38}" type="presParOf" srcId="{756E575C-B840-481C-BB94-46A73C35FCE9}" destId="{D2DF22AB-4DDE-4DCA-9BEC-45E97737CFC2}" srcOrd="1" destOrd="0" presId="urn:microsoft.com/office/officeart/2018/2/layout/IconVerticalSolidList"/>
    <dgm:cxn modelId="{EDCDB88F-41F3-4A04-842C-CF2C3F38CCDE}" type="presParOf" srcId="{756E575C-B840-481C-BB94-46A73C35FCE9}" destId="{01C50F45-410E-452A-8E3B-A232327C9FE4}" srcOrd="2" destOrd="0" presId="urn:microsoft.com/office/officeart/2018/2/layout/IconVerticalSolidList"/>
    <dgm:cxn modelId="{03670326-AD51-4705-826C-133D71C96EF1}" type="presParOf" srcId="{01C50F45-410E-452A-8E3B-A232327C9FE4}" destId="{38263EE8-6FDF-4F18-BB2F-FEB9595B6219}" srcOrd="0" destOrd="0" presId="urn:microsoft.com/office/officeart/2018/2/layout/IconVerticalSolidList"/>
    <dgm:cxn modelId="{6E4E9DBC-4D0D-42D1-A266-FD60764EF439}" type="presParOf" srcId="{01C50F45-410E-452A-8E3B-A232327C9FE4}" destId="{028EC0EA-38EA-41D0-AD03-2FA10F2DCB3F}" srcOrd="1" destOrd="0" presId="urn:microsoft.com/office/officeart/2018/2/layout/IconVerticalSolidList"/>
    <dgm:cxn modelId="{455801B2-0B6A-451E-A997-D28491A00DB6}" type="presParOf" srcId="{01C50F45-410E-452A-8E3B-A232327C9FE4}" destId="{EA818C36-9E3A-4A04-A234-28FBEB729C4C}" srcOrd="2" destOrd="0" presId="urn:microsoft.com/office/officeart/2018/2/layout/IconVerticalSolidList"/>
    <dgm:cxn modelId="{B6D92192-DD82-4DA4-98CD-A17979430BD1}" type="presParOf" srcId="{01C50F45-410E-452A-8E3B-A232327C9FE4}" destId="{53BF42D8-330C-4DCB-9823-B19531A00856}" srcOrd="3" destOrd="0" presId="urn:microsoft.com/office/officeart/2018/2/layout/IconVerticalSolidList"/>
    <dgm:cxn modelId="{7CD9C54D-1CDC-41D0-B5F0-C26A07810B65}" type="presParOf" srcId="{756E575C-B840-481C-BB94-46A73C35FCE9}" destId="{573E19E1-A3DE-4E52-AA5B-EAB6FF506FC5}" srcOrd="3" destOrd="0" presId="urn:microsoft.com/office/officeart/2018/2/layout/IconVerticalSolidList"/>
    <dgm:cxn modelId="{707B4588-038C-4BDD-8469-AC35E2C8AFEA}" type="presParOf" srcId="{756E575C-B840-481C-BB94-46A73C35FCE9}" destId="{DEA43E9F-D5A2-4A9D-A804-31F091CE378A}" srcOrd="4" destOrd="0" presId="urn:microsoft.com/office/officeart/2018/2/layout/IconVerticalSolidList"/>
    <dgm:cxn modelId="{CFFAB591-6D7D-4087-9DE8-7AB14DE41D4E}" type="presParOf" srcId="{DEA43E9F-D5A2-4A9D-A804-31F091CE378A}" destId="{376C81B9-C792-4744-8549-9E1D03D7BDDB}" srcOrd="0" destOrd="0" presId="urn:microsoft.com/office/officeart/2018/2/layout/IconVerticalSolidList"/>
    <dgm:cxn modelId="{0A2090D6-69B7-48AE-A6DB-6FEC6D3CFFA0}" type="presParOf" srcId="{DEA43E9F-D5A2-4A9D-A804-31F091CE378A}" destId="{C418731B-CDF6-4D13-A8FF-3D2A1B12A0A1}" srcOrd="1" destOrd="0" presId="urn:microsoft.com/office/officeart/2018/2/layout/IconVerticalSolidList"/>
    <dgm:cxn modelId="{63B18E6F-A3A8-4CEE-B9A0-949D8CA6E99B}" type="presParOf" srcId="{DEA43E9F-D5A2-4A9D-A804-31F091CE378A}" destId="{CD2D8760-E148-45C7-AFBF-AA87F9BDE459}" srcOrd="2" destOrd="0" presId="urn:microsoft.com/office/officeart/2018/2/layout/IconVerticalSolidList"/>
    <dgm:cxn modelId="{43D71A16-DC20-4633-B2C3-EF1C0F4500E8}" type="presParOf" srcId="{DEA43E9F-D5A2-4A9D-A804-31F091CE378A}" destId="{A1482D23-5D6C-4E09-83E1-35ECDC004E6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81C7DB-62F8-43FB-945D-509AA5F5143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9ABBFC5-1EA2-48FF-B825-C22416C4BC6D}">
      <dgm:prSet/>
      <dgm:spPr/>
      <dgm:t>
        <a:bodyPr/>
        <a:lstStyle/>
        <a:p>
          <a:pPr rtl="0"/>
          <a:r>
            <a:rPr lang="en-US"/>
            <a:t>What skills do you have that could be useful in a job?</a:t>
          </a:r>
        </a:p>
      </dgm:t>
    </dgm:pt>
    <dgm:pt modelId="{076AE8D4-F319-4761-AD2B-A123D903DBFC}" type="parTrans" cxnId="{60969DD9-C6C5-4527-9B9D-194655DF2F12}">
      <dgm:prSet/>
      <dgm:spPr/>
      <dgm:t>
        <a:bodyPr/>
        <a:lstStyle/>
        <a:p>
          <a:endParaRPr lang="en-US"/>
        </a:p>
      </dgm:t>
    </dgm:pt>
    <dgm:pt modelId="{823A4B29-497B-43C2-9102-DF54999C261C}" type="sibTrans" cxnId="{60969DD9-C6C5-4527-9B9D-194655DF2F12}">
      <dgm:prSet/>
      <dgm:spPr/>
      <dgm:t>
        <a:bodyPr/>
        <a:lstStyle/>
        <a:p>
          <a:endParaRPr lang="en-US"/>
        </a:p>
      </dgm:t>
    </dgm:pt>
    <dgm:pt modelId="{9A4E72C7-4AA0-44FC-913F-E66E22ABD29C}">
      <dgm:prSet/>
      <dgm:spPr/>
      <dgm:t>
        <a:bodyPr/>
        <a:lstStyle/>
        <a:p>
          <a:r>
            <a:rPr lang="en-US"/>
            <a:t>Where have you learned them?</a:t>
          </a:r>
        </a:p>
      </dgm:t>
    </dgm:pt>
    <dgm:pt modelId="{CC0E7F7F-FFCE-43C2-998C-BA66D1C3AEBA}" type="parTrans" cxnId="{3FAEC648-E99D-4638-880F-F0E67FC843B4}">
      <dgm:prSet/>
      <dgm:spPr/>
      <dgm:t>
        <a:bodyPr/>
        <a:lstStyle/>
        <a:p>
          <a:endParaRPr lang="en-US"/>
        </a:p>
      </dgm:t>
    </dgm:pt>
    <dgm:pt modelId="{1942FAB9-2499-46FC-A271-9339F79A08E9}" type="sibTrans" cxnId="{3FAEC648-E99D-4638-880F-F0E67FC843B4}">
      <dgm:prSet/>
      <dgm:spPr/>
      <dgm:t>
        <a:bodyPr/>
        <a:lstStyle/>
        <a:p>
          <a:endParaRPr lang="en-US"/>
        </a:p>
      </dgm:t>
    </dgm:pt>
    <dgm:pt modelId="{47E049FF-0675-4866-9794-16CE02748BE2}">
      <dgm:prSet/>
      <dgm:spPr/>
      <dgm:t>
        <a:bodyPr/>
        <a:lstStyle/>
        <a:p>
          <a:r>
            <a:rPr lang="en-US"/>
            <a:t>How can others notice your skills?</a:t>
          </a:r>
        </a:p>
      </dgm:t>
    </dgm:pt>
    <dgm:pt modelId="{F5EC2D44-183E-47AB-9D8A-84B0E773A05B}" type="parTrans" cxnId="{A49ED2DC-9BD7-467A-A28B-C6C76AF08653}">
      <dgm:prSet/>
      <dgm:spPr/>
      <dgm:t>
        <a:bodyPr/>
        <a:lstStyle/>
        <a:p>
          <a:endParaRPr lang="en-US"/>
        </a:p>
      </dgm:t>
    </dgm:pt>
    <dgm:pt modelId="{958056F9-DCE4-4779-B745-E2C44241842F}" type="sibTrans" cxnId="{A49ED2DC-9BD7-467A-A28B-C6C76AF08653}">
      <dgm:prSet/>
      <dgm:spPr/>
      <dgm:t>
        <a:bodyPr/>
        <a:lstStyle/>
        <a:p>
          <a:endParaRPr lang="en-US"/>
        </a:p>
      </dgm:t>
    </dgm:pt>
    <dgm:pt modelId="{756E575C-B840-481C-BB94-46A73C35FCE9}" type="pres">
      <dgm:prSet presAssocID="{F081C7DB-62F8-43FB-945D-509AA5F51439}" presName="root" presStyleCnt="0">
        <dgm:presLayoutVars>
          <dgm:dir/>
          <dgm:resizeHandles val="exact"/>
        </dgm:presLayoutVars>
      </dgm:prSet>
      <dgm:spPr/>
    </dgm:pt>
    <dgm:pt modelId="{4850322E-B6B1-4F2C-8D6D-9DC03B968822}" type="pres">
      <dgm:prSet presAssocID="{59ABBFC5-1EA2-48FF-B825-C22416C4BC6D}" presName="compNode" presStyleCnt="0"/>
      <dgm:spPr/>
    </dgm:pt>
    <dgm:pt modelId="{53F3DA42-63CD-4635-96CB-CB338F7AA5E2}" type="pres">
      <dgm:prSet presAssocID="{59ABBFC5-1EA2-48FF-B825-C22416C4BC6D}" presName="bgRect" presStyleLbl="bgShp" presStyleIdx="0" presStyleCnt="3"/>
      <dgm:spPr/>
    </dgm:pt>
    <dgm:pt modelId="{50735C2F-96BD-4714-98A1-C3E2F15EBD60}" type="pres">
      <dgm:prSet presAssocID="{59ABBFC5-1EA2-48FF-B825-C22416C4BC6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A9FC8FDC-0471-4A81-B004-42EEAE1A7093}" type="pres">
      <dgm:prSet presAssocID="{59ABBFC5-1EA2-48FF-B825-C22416C4BC6D}" presName="spaceRect" presStyleCnt="0"/>
      <dgm:spPr/>
    </dgm:pt>
    <dgm:pt modelId="{5A7DFCEE-E4B1-4219-9023-5D8943AAB5C7}" type="pres">
      <dgm:prSet presAssocID="{59ABBFC5-1EA2-48FF-B825-C22416C4BC6D}" presName="parTx" presStyleLbl="revTx" presStyleIdx="0" presStyleCnt="3">
        <dgm:presLayoutVars>
          <dgm:chMax val="0"/>
          <dgm:chPref val="0"/>
        </dgm:presLayoutVars>
      </dgm:prSet>
      <dgm:spPr/>
    </dgm:pt>
    <dgm:pt modelId="{D2DF22AB-4DDE-4DCA-9BEC-45E97737CFC2}" type="pres">
      <dgm:prSet presAssocID="{823A4B29-497B-43C2-9102-DF54999C261C}" presName="sibTrans" presStyleCnt="0"/>
      <dgm:spPr/>
    </dgm:pt>
    <dgm:pt modelId="{01C50F45-410E-452A-8E3B-A232327C9FE4}" type="pres">
      <dgm:prSet presAssocID="{9A4E72C7-4AA0-44FC-913F-E66E22ABD29C}" presName="compNode" presStyleCnt="0"/>
      <dgm:spPr/>
    </dgm:pt>
    <dgm:pt modelId="{38263EE8-6FDF-4F18-BB2F-FEB9595B6219}" type="pres">
      <dgm:prSet presAssocID="{9A4E72C7-4AA0-44FC-913F-E66E22ABD29C}" presName="bgRect" presStyleLbl="bgShp" presStyleIdx="1" presStyleCnt="3"/>
      <dgm:spPr/>
    </dgm:pt>
    <dgm:pt modelId="{028EC0EA-38EA-41D0-AD03-2FA10F2DCB3F}" type="pres">
      <dgm:prSet presAssocID="{9A4E72C7-4AA0-44FC-913F-E66E22ABD29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EA818C36-9E3A-4A04-A234-28FBEB729C4C}" type="pres">
      <dgm:prSet presAssocID="{9A4E72C7-4AA0-44FC-913F-E66E22ABD29C}" presName="spaceRect" presStyleCnt="0"/>
      <dgm:spPr/>
    </dgm:pt>
    <dgm:pt modelId="{53BF42D8-330C-4DCB-9823-B19531A00856}" type="pres">
      <dgm:prSet presAssocID="{9A4E72C7-4AA0-44FC-913F-E66E22ABD29C}" presName="parTx" presStyleLbl="revTx" presStyleIdx="1" presStyleCnt="3">
        <dgm:presLayoutVars>
          <dgm:chMax val="0"/>
          <dgm:chPref val="0"/>
        </dgm:presLayoutVars>
      </dgm:prSet>
      <dgm:spPr/>
    </dgm:pt>
    <dgm:pt modelId="{573E19E1-A3DE-4E52-AA5B-EAB6FF506FC5}" type="pres">
      <dgm:prSet presAssocID="{1942FAB9-2499-46FC-A271-9339F79A08E9}" presName="sibTrans" presStyleCnt="0"/>
      <dgm:spPr/>
    </dgm:pt>
    <dgm:pt modelId="{DEA43E9F-D5A2-4A9D-A804-31F091CE378A}" type="pres">
      <dgm:prSet presAssocID="{47E049FF-0675-4866-9794-16CE02748BE2}" presName="compNode" presStyleCnt="0"/>
      <dgm:spPr/>
    </dgm:pt>
    <dgm:pt modelId="{376C81B9-C792-4744-8549-9E1D03D7BDDB}" type="pres">
      <dgm:prSet presAssocID="{47E049FF-0675-4866-9794-16CE02748BE2}" presName="bgRect" presStyleLbl="bgShp" presStyleIdx="2" presStyleCnt="3"/>
      <dgm:spPr/>
    </dgm:pt>
    <dgm:pt modelId="{C418731B-CDF6-4D13-A8FF-3D2A1B12A0A1}" type="pres">
      <dgm:prSet presAssocID="{47E049FF-0675-4866-9794-16CE02748BE2}"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brainstorm with solid fill"/>
        </a:ext>
      </dgm:extLst>
    </dgm:pt>
    <dgm:pt modelId="{CD2D8760-E148-45C7-AFBF-AA87F9BDE459}" type="pres">
      <dgm:prSet presAssocID="{47E049FF-0675-4866-9794-16CE02748BE2}" presName="spaceRect" presStyleCnt="0"/>
      <dgm:spPr/>
    </dgm:pt>
    <dgm:pt modelId="{A1482D23-5D6C-4E09-83E1-35ECDC004E6E}" type="pres">
      <dgm:prSet presAssocID="{47E049FF-0675-4866-9794-16CE02748BE2}" presName="parTx" presStyleLbl="revTx" presStyleIdx="2" presStyleCnt="3">
        <dgm:presLayoutVars>
          <dgm:chMax val="0"/>
          <dgm:chPref val="0"/>
        </dgm:presLayoutVars>
      </dgm:prSet>
      <dgm:spPr/>
    </dgm:pt>
  </dgm:ptLst>
  <dgm:cxnLst>
    <dgm:cxn modelId="{3FAEC648-E99D-4638-880F-F0E67FC843B4}" srcId="{F081C7DB-62F8-43FB-945D-509AA5F51439}" destId="{9A4E72C7-4AA0-44FC-913F-E66E22ABD29C}" srcOrd="1" destOrd="0" parTransId="{CC0E7F7F-FFCE-43C2-998C-BA66D1C3AEBA}" sibTransId="{1942FAB9-2499-46FC-A271-9339F79A08E9}"/>
    <dgm:cxn modelId="{8B1F8AA0-FF65-4D04-AC0B-C7A7FB2416BE}" type="presOf" srcId="{9A4E72C7-4AA0-44FC-913F-E66E22ABD29C}" destId="{53BF42D8-330C-4DCB-9823-B19531A00856}" srcOrd="0" destOrd="0" presId="urn:microsoft.com/office/officeart/2018/2/layout/IconVerticalSolidList"/>
    <dgm:cxn modelId="{60969DD9-C6C5-4527-9B9D-194655DF2F12}" srcId="{F081C7DB-62F8-43FB-945D-509AA5F51439}" destId="{59ABBFC5-1EA2-48FF-B825-C22416C4BC6D}" srcOrd="0" destOrd="0" parTransId="{076AE8D4-F319-4761-AD2B-A123D903DBFC}" sibTransId="{823A4B29-497B-43C2-9102-DF54999C261C}"/>
    <dgm:cxn modelId="{336149DC-3A38-42EC-9F09-149FB21C5578}" type="presOf" srcId="{59ABBFC5-1EA2-48FF-B825-C22416C4BC6D}" destId="{5A7DFCEE-E4B1-4219-9023-5D8943AAB5C7}" srcOrd="0" destOrd="0" presId="urn:microsoft.com/office/officeart/2018/2/layout/IconVerticalSolidList"/>
    <dgm:cxn modelId="{A49ED2DC-9BD7-467A-A28B-C6C76AF08653}" srcId="{F081C7DB-62F8-43FB-945D-509AA5F51439}" destId="{47E049FF-0675-4866-9794-16CE02748BE2}" srcOrd="2" destOrd="0" parTransId="{F5EC2D44-183E-47AB-9D8A-84B0E773A05B}" sibTransId="{958056F9-DCE4-4779-B745-E2C44241842F}"/>
    <dgm:cxn modelId="{3E5E4DE2-A8C2-48C5-B675-C834D0960623}" type="presOf" srcId="{47E049FF-0675-4866-9794-16CE02748BE2}" destId="{A1482D23-5D6C-4E09-83E1-35ECDC004E6E}" srcOrd="0" destOrd="0" presId="urn:microsoft.com/office/officeart/2018/2/layout/IconVerticalSolidList"/>
    <dgm:cxn modelId="{7BCB24F7-0CFD-4DDE-A625-CEB692E422B3}" type="presOf" srcId="{F081C7DB-62F8-43FB-945D-509AA5F51439}" destId="{756E575C-B840-481C-BB94-46A73C35FCE9}" srcOrd="0" destOrd="0" presId="urn:microsoft.com/office/officeart/2018/2/layout/IconVerticalSolidList"/>
    <dgm:cxn modelId="{5DFE79B4-23BE-48E1-91CA-F2B956C1B760}" type="presParOf" srcId="{756E575C-B840-481C-BB94-46A73C35FCE9}" destId="{4850322E-B6B1-4F2C-8D6D-9DC03B968822}" srcOrd="0" destOrd="0" presId="urn:microsoft.com/office/officeart/2018/2/layout/IconVerticalSolidList"/>
    <dgm:cxn modelId="{AB8BE91A-A356-4594-9A85-98ECA10856DD}" type="presParOf" srcId="{4850322E-B6B1-4F2C-8D6D-9DC03B968822}" destId="{53F3DA42-63CD-4635-96CB-CB338F7AA5E2}" srcOrd="0" destOrd="0" presId="urn:microsoft.com/office/officeart/2018/2/layout/IconVerticalSolidList"/>
    <dgm:cxn modelId="{4D4ADB18-B05B-4817-8511-8AF810254984}" type="presParOf" srcId="{4850322E-B6B1-4F2C-8D6D-9DC03B968822}" destId="{50735C2F-96BD-4714-98A1-C3E2F15EBD60}" srcOrd="1" destOrd="0" presId="urn:microsoft.com/office/officeart/2018/2/layout/IconVerticalSolidList"/>
    <dgm:cxn modelId="{3BE696EC-F82B-496B-9039-422E8A6D2C2C}" type="presParOf" srcId="{4850322E-B6B1-4F2C-8D6D-9DC03B968822}" destId="{A9FC8FDC-0471-4A81-B004-42EEAE1A7093}" srcOrd="2" destOrd="0" presId="urn:microsoft.com/office/officeart/2018/2/layout/IconVerticalSolidList"/>
    <dgm:cxn modelId="{D939314F-2F02-47FF-BD69-8B79984C0DD9}" type="presParOf" srcId="{4850322E-B6B1-4F2C-8D6D-9DC03B968822}" destId="{5A7DFCEE-E4B1-4219-9023-5D8943AAB5C7}" srcOrd="3" destOrd="0" presId="urn:microsoft.com/office/officeart/2018/2/layout/IconVerticalSolidList"/>
    <dgm:cxn modelId="{9FECCDDE-60A1-4911-9D93-CB7248F9DD38}" type="presParOf" srcId="{756E575C-B840-481C-BB94-46A73C35FCE9}" destId="{D2DF22AB-4DDE-4DCA-9BEC-45E97737CFC2}" srcOrd="1" destOrd="0" presId="urn:microsoft.com/office/officeart/2018/2/layout/IconVerticalSolidList"/>
    <dgm:cxn modelId="{EDCDB88F-41F3-4A04-842C-CF2C3F38CCDE}" type="presParOf" srcId="{756E575C-B840-481C-BB94-46A73C35FCE9}" destId="{01C50F45-410E-452A-8E3B-A232327C9FE4}" srcOrd="2" destOrd="0" presId="urn:microsoft.com/office/officeart/2018/2/layout/IconVerticalSolidList"/>
    <dgm:cxn modelId="{03670326-AD51-4705-826C-133D71C96EF1}" type="presParOf" srcId="{01C50F45-410E-452A-8E3B-A232327C9FE4}" destId="{38263EE8-6FDF-4F18-BB2F-FEB9595B6219}" srcOrd="0" destOrd="0" presId="urn:microsoft.com/office/officeart/2018/2/layout/IconVerticalSolidList"/>
    <dgm:cxn modelId="{6E4E9DBC-4D0D-42D1-A266-FD60764EF439}" type="presParOf" srcId="{01C50F45-410E-452A-8E3B-A232327C9FE4}" destId="{028EC0EA-38EA-41D0-AD03-2FA10F2DCB3F}" srcOrd="1" destOrd="0" presId="urn:microsoft.com/office/officeart/2018/2/layout/IconVerticalSolidList"/>
    <dgm:cxn modelId="{455801B2-0B6A-451E-A997-D28491A00DB6}" type="presParOf" srcId="{01C50F45-410E-452A-8E3B-A232327C9FE4}" destId="{EA818C36-9E3A-4A04-A234-28FBEB729C4C}" srcOrd="2" destOrd="0" presId="urn:microsoft.com/office/officeart/2018/2/layout/IconVerticalSolidList"/>
    <dgm:cxn modelId="{B6D92192-DD82-4DA4-98CD-A17979430BD1}" type="presParOf" srcId="{01C50F45-410E-452A-8E3B-A232327C9FE4}" destId="{53BF42D8-330C-4DCB-9823-B19531A00856}" srcOrd="3" destOrd="0" presId="urn:microsoft.com/office/officeart/2018/2/layout/IconVerticalSolidList"/>
    <dgm:cxn modelId="{7CD9C54D-1CDC-41D0-B5F0-C26A07810B65}" type="presParOf" srcId="{756E575C-B840-481C-BB94-46A73C35FCE9}" destId="{573E19E1-A3DE-4E52-AA5B-EAB6FF506FC5}" srcOrd="3" destOrd="0" presId="urn:microsoft.com/office/officeart/2018/2/layout/IconVerticalSolidList"/>
    <dgm:cxn modelId="{707B4588-038C-4BDD-8469-AC35E2C8AFEA}" type="presParOf" srcId="{756E575C-B840-481C-BB94-46A73C35FCE9}" destId="{DEA43E9F-D5A2-4A9D-A804-31F091CE378A}" srcOrd="4" destOrd="0" presId="urn:microsoft.com/office/officeart/2018/2/layout/IconVerticalSolidList"/>
    <dgm:cxn modelId="{CFFAB591-6D7D-4087-9DE8-7AB14DE41D4E}" type="presParOf" srcId="{DEA43E9F-D5A2-4A9D-A804-31F091CE378A}" destId="{376C81B9-C792-4744-8549-9E1D03D7BDDB}" srcOrd="0" destOrd="0" presId="urn:microsoft.com/office/officeart/2018/2/layout/IconVerticalSolidList"/>
    <dgm:cxn modelId="{0A2090D6-69B7-48AE-A6DB-6FEC6D3CFFA0}" type="presParOf" srcId="{DEA43E9F-D5A2-4A9D-A804-31F091CE378A}" destId="{C418731B-CDF6-4D13-A8FF-3D2A1B12A0A1}" srcOrd="1" destOrd="0" presId="urn:microsoft.com/office/officeart/2018/2/layout/IconVerticalSolidList"/>
    <dgm:cxn modelId="{63B18E6F-A3A8-4CEE-B9A0-949D8CA6E99B}" type="presParOf" srcId="{DEA43E9F-D5A2-4A9D-A804-31F091CE378A}" destId="{CD2D8760-E148-45C7-AFBF-AA87F9BDE459}" srcOrd="2" destOrd="0" presId="urn:microsoft.com/office/officeart/2018/2/layout/IconVerticalSolidList"/>
    <dgm:cxn modelId="{43D71A16-DC20-4633-B2C3-EF1C0F4500E8}" type="presParOf" srcId="{DEA43E9F-D5A2-4A9D-A804-31F091CE378A}" destId="{A1482D23-5D6C-4E09-83E1-35ECDC004E6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3DA42-63CD-4635-96CB-CB338F7AA5E2}">
      <dsp:nvSpPr>
        <dsp:cNvPr id="0" name=""/>
        <dsp:cNvSpPr/>
      </dsp:nvSpPr>
      <dsp:spPr>
        <a:xfrm>
          <a:off x="0" y="67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35C2F-96BD-4714-98A1-C3E2F15EBD60}">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7DFCEE-E4B1-4219-9023-5D8943AAB5C7}">
      <dsp:nvSpPr>
        <dsp:cNvPr id="0" name=""/>
        <dsp:cNvSpPr/>
      </dsp:nvSpPr>
      <dsp:spPr>
        <a:xfrm>
          <a:off x="1816103" y="67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US" sz="2500" kern="1200"/>
            <a:t>What motivates you?</a:t>
          </a:r>
        </a:p>
      </dsp:txBody>
      <dsp:txXfrm>
        <a:off x="1816103" y="671"/>
        <a:ext cx="4447536" cy="1572384"/>
      </dsp:txXfrm>
    </dsp:sp>
    <dsp:sp modelId="{38263EE8-6FDF-4F18-BB2F-FEB9595B6219}">
      <dsp:nvSpPr>
        <dsp:cNvPr id="0" name=""/>
        <dsp:cNvSpPr/>
      </dsp:nvSpPr>
      <dsp:spPr>
        <a:xfrm>
          <a:off x="0" y="196615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8EC0EA-38EA-41D0-AD03-2FA10F2DCB3F}">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BF42D8-330C-4DCB-9823-B19531A00856}">
      <dsp:nvSpPr>
        <dsp:cNvPr id="0" name=""/>
        <dsp:cNvSpPr/>
      </dsp:nvSpPr>
      <dsp:spPr>
        <a:xfrm>
          <a:off x="1816103" y="196615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US" sz="2500" kern="1200"/>
            <a:t>What makes the work meaningful? </a:t>
          </a:r>
        </a:p>
      </dsp:txBody>
      <dsp:txXfrm>
        <a:off x="1816103" y="1966151"/>
        <a:ext cx="4447536" cy="1572384"/>
      </dsp:txXfrm>
    </dsp:sp>
    <dsp:sp modelId="{376C81B9-C792-4744-8549-9E1D03D7BDDB}">
      <dsp:nvSpPr>
        <dsp:cNvPr id="0" name=""/>
        <dsp:cNvSpPr/>
      </dsp:nvSpPr>
      <dsp:spPr>
        <a:xfrm>
          <a:off x="0" y="3931632"/>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18731B-CDF6-4D13-A8FF-3D2A1B12A0A1}">
      <dsp:nvSpPr>
        <dsp:cNvPr id="0" name=""/>
        <dsp:cNvSpPr/>
      </dsp:nvSpPr>
      <dsp:spPr>
        <a:xfrm>
          <a:off x="475646" y="4285418"/>
          <a:ext cx="864811" cy="86481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482D23-5D6C-4E09-83E1-35ECDC004E6E}">
      <dsp:nvSpPr>
        <dsp:cNvPr id="0" name=""/>
        <dsp:cNvSpPr/>
      </dsp:nvSpPr>
      <dsp:spPr>
        <a:xfrm>
          <a:off x="1816103" y="3931632"/>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US" sz="2500" kern="1200"/>
            <a:t>What kind of values and goals do you have concerning the work?</a:t>
          </a:r>
        </a:p>
      </dsp:txBody>
      <dsp:txXfrm>
        <a:off x="1816103" y="3931632"/>
        <a:ext cx="4447536" cy="1572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3DA42-63CD-4635-96CB-CB338F7AA5E2}">
      <dsp:nvSpPr>
        <dsp:cNvPr id="0" name=""/>
        <dsp:cNvSpPr/>
      </dsp:nvSpPr>
      <dsp:spPr>
        <a:xfrm>
          <a:off x="0" y="67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35C2F-96BD-4714-98A1-C3E2F15EBD60}">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7DFCEE-E4B1-4219-9023-5D8943AAB5C7}">
      <dsp:nvSpPr>
        <dsp:cNvPr id="0" name=""/>
        <dsp:cNvSpPr/>
      </dsp:nvSpPr>
      <dsp:spPr>
        <a:xfrm>
          <a:off x="1816103" y="67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rtl="0">
            <a:lnSpc>
              <a:spcPct val="90000"/>
            </a:lnSpc>
            <a:spcBef>
              <a:spcPct val="0"/>
            </a:spcBef>
            <a:spcAft>
              <a:spcPct val="35000"/>
            </a:spcAft>
            <a:buNone/>
          </a:pPr>
          <a:r>
            <a:rPr lang="en-US" sz="2500" kern="1200"/>
            <a:t>What skills do you have that could be useful in a job?</a:t>
          </a:r>
        </a:p>
      </dsp:txBody>
      <dsp:txXfrm>
        <a:off x="1816103" y="671"/>
        <a:ext cx="4447536" cy="1572384"/>
      </dsp:txXfrm>
    </dsp:sp>
    <dsp:sp modelId="{38263EE8-6FDF-4F18-BB2F-FEB9595B6219}">
      <dsp:nvSpPr>
        <dsp:cNvPr id="0" name=""/>
        <dsp:cNvSpPr/>
      </dsp:nvSpPr>
      <dsp:spPr>
        <a:xfrm>
          <a:off x="0" y="196615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8EC0EA-38EA-41D0-AD03-2FA10F2DCB3F}">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BF42D8-330C-4DCB-9823-B19531A00856}">
      <dsp:nvSpPr>
        <dsp:cNvPr id="0" name=""/>
        <dsp:cNvSpPr/>
      </dsp:nvSpPr>
      <dsp:spPr>
        <a:xfrm>
          <a:off x="1816103" y="196615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US" sz="2500" kern="1200"/>
            <a:t>Where have you learned them?</a:t>
          </a:r>
        </a:p>
      </dsp:txBody>
      <dsp:txXfrm>
        <a:off x="1816103" y="1966151"/>
        <a:ext cx="4447536" cy="1572384"/>
      </dsp:txXfrm>
    </dsp:sp>
    <dsp:sp modelId="{376C81B9-C792-4744-8549-9E1D03D7BDDB}">
      <dsp:nvSpPr>
        <dsp:cNvPr id="0" name=""/>
        <dsp:cNvSpPr/>
      </dsp:nvSpPr>
      <dsp:spPr>
        <a:xfrm>
          <a:off x="0" y="3931632"/>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18731B-CDF6-4D13-A8FF-3D2A1B12A0A1}">
      <dsp:nvSpPr>
        <dsp:cNvPr id="0" name=""/>
        <dsp:cNvSpPr/>
      </dsp:nvSpPr>
      <dsp:spPr>
        <a:xfrm>
          <a:off x="475646" y="4285418"/>
          <a:ext cx="864811" cy="86481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482D23-5D6C-4E09-83E1-35ECDC004E6E}">
      <dsp:nvSpPr>
        <dsp:cNvPr id="0" name=""/>
        <dsp:cNvSpPr/>
      </dsp:nvSpPr>
      <dsp:spPr>
        <a:xfrm>
          <a:off x="1816103" y="3931632"/>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US" sz="2500" kern="1200"/>
            <a:t>How can others notice your skills?</a:t>
          </a:r>
        </a:p>
      </dsp:txBody>
      <dsp:txXfrm>
        <a:off x="1816103" y="3931632"/>
        <a:ext cx="4447536" cy="157238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174CDF-5E36-7741-AC77-48FDEDC5D3CD}" type="datetimeFigureOut">
              <a:rPr lang="fi-FI" smtClean="0"/>
              <a:t>14.7.2022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ECE06A-A574-234C-B64B-7145C7D045E0}" type="slidenum">
              <a:rPr lang="fi-FI" smtClean="0"/>
              <a:t>‹#›</a:t>
            </a:fld>
            <a:endParaRPr lang="fi-FI"/>
          </a:p>
        </p:txBody>
      </p:sp>
    </p:spTree>
    <p:extLst>
      <p:ext uri="{BB962C8B-B14F-4D97-AF65-F5344CB8AC3E}">
        <p14:creationId xmlns:p14="http://schemas.microsoft.com/office/powerpoint/2010/main" val="307037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 The exercise starts with imagining </a:t>
            </a:r>
            <a:r>
              <a:rPr lang="fi-FI" sz="1200"/>
              <a:t>that you have landed your dream job and are being praised for your skills and motivation. Those are both important factors also in the recruitment process. </a:t>
            </a:r>
          </a:p>
          <a:p>
            <a:r>
              <a:rPr lang="fi-FI" sz="1200"/>
              <a:t>- Goal is to collect resources you can use in later job applications and practice the articulation of your skills and motivation.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a:t>- In the exercise the idea is to discuss first to stimulate your thoughts, and then write them down for your personal use. The exercise is also well suited for independent use.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a:t>- Tip for finding out your skills: you can check the curriculum and the courses you’ve taken, they should state the learning outcomes. This could be used also as an independent exercise or preparation for this one.</a:t>
            </a:r>
          </a:p>
        </p:txBody>
      </p:sp>
      <p:sp>
        <p:nvSpPr>
          <p:cNvPr id="4" name="Slide Number Placeholder 3"/>
          <p:cNvSpPr>
            <a:spLocks noGrp="1"/>
          </p:cNvSpPr>
          <p:nvPr>
            <p:ph type="sldNum" sz="quarter" idx="5"/>
          </p:nvPr>
        </p:nvSpPr>
        <p:spPr/>
        <p:txBody>
          <a:bodyPr/>
          <a:lstStyle/>
          <a:p>
            <a:fld id="{296942C3-6569-4BB4-BEEA-B5D6A7F7EE4C}" type="slidenum">
              <a:rPr lang="fi-FI" smtClean="0"/>
              <a:t>2</a:t>
            </a:fld>
            <a:endParaRPr lang="fi-FI"/>
          </a:p>
        </p:txBody>
      </p:sp>
    </p:spTree>
    <p:extLst>
      <p:ext uri="{BB962C8B-B14F-4D97-AF65-F5344CB8AC3E}">
        <p14:creationId xmlns:p14="http://schemas.microsoft.com/office/powerpoint/2010/main" val="82340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a:t>We draw attention to two essential issues in the story: motivation and skills. (These are both on the top in a recruitment survey, when employers were asked about the most important factors in the recruitment; in Finnish: https://duunitori.fi/tyoelama/rekrytointitutkimus-2022-rekrytointipaatos) </a:t>
            </a:r>
          </a:p>
          <a:p>
            <a:pPr marL="171450" indent="-171450">
              <a:buFontTx/>
              <a:buChar char="-"/>
            </a:pPr>
            <a:endParaRPr lang="fi-FI"/>
          </a:p>
          <a:p>
            <a:pPr marL="171450" indent="-171450">
              <a:buFontTx/>
              <a:buChar char="-"/>
            </a:pPr>
            <a:r>
              <a:rPr lang="fi-FI"/>
              <a:t>The exercise concentrates first on motivation and then on skills.</a:t>
            </a:r>
          </a:p>
        </p:txBody>
      </p:sp>
      <p:sp>
        <p:nvSpPr>
          <p:cNvPr id="4" name="Slide Number Placeholder 3"/>
          <p:cNvSpPr>
            <a:spLocks noGrp="1"/>
          </p:cNvSpPr>
          <p:nvPr>
            <p:ph type="sldNum" sz="quarter" idx="5"/>
          </p:nvPr>
        </p:nvSpPr>
        <p:spPr/>
        <p:txBody>
          <a:bodyPr/>
          <a:lstStyle/>
          <a:p>
            <a:fld id="{296942C3-6569-4BB4-BEEA-B5D6A7F7EE4C}" type="slidenum">
              <a:rPr lang="fi-FI" smtClean="0"/>
              <a:t>3</a:t>
            </a:fld>
            <a:endParaRPr lang="fi-FI"/>
          </a:p>
        </p:txBody>
      </p:sp>
    </p:spTree>
    <p:extLst>
      <p:ext uri="{BB962C8B-B14F-4D97-AF65-F5344CB8AC3E}">
        <p14:creationId xmlns:p14="http://schemas.microsoft.com/office/powerpoint/2010/main" val="647475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title refers to the frame story on the previous slide, and this slide prompts to reflect on motivation and its sources based on the story.</a:t>
            </a:r>
          </a:p>
          <a:p>
            <a:r>
              <a:rPr lang="en-US"/>
              <a:t>Good recruitment is optimal for both parties. We have our own needs, values and sources of motivation, but here we practice articulating them especially from the perspective of impressing the employer. It is good to note that salary is a common motivating factor in a job, but it does not convince the employer. Instead, you can articulate, for example, that you are motivated to achieve high goals. In any case, it is worth considering other motivational factors in addition to this. In general, it is also easier to apply for a job when you are really interested in it. </a:t>
            </a:r>
            <a:endParaRPr lang="fi-FI"/>
          </a:p>
        </p:txBody>
      </p:sp>
      <p:sp>
        <p:nvSpPr>
          <p:cNvPr id="4" name="Slide Number Placeholder 3"/>
          <p:cNvSpPr>
            <a:spLocks noGrp="1"/>
          </p:cNvSpPr>
          <p:nvPr>
            <p:ph type="sldNum" sz="quarter" idx="5"/>
          </p:nvPr>
        </p:nvSpPr>
        <p:spPr/>
        <p:txBody>
          <a:bodyPr/>
          <a:lstStyle/>
          <a:p>
            <a:fld id="{296942C3-6569-4BB4-BEEA-B5D6A7F7EE4C}" type="slidenum">
              <a:rPr lang="fi-FI" smtClean="0"/>
              <a:t>4</a:t>
            </a:fld>
            <a:endParaRPr lang="fi-FI"/>
          </a:p>
        </p:txBody>
      </p:sp>
    </p:spTree>
    <p:extLst>
      <p:ext uri="{BB962C8B-B14F-4D97-AF65-F5344CB8AC3E}">
        <p14:creationId xmlns:p14="http://schemas.microsoft.com/office/powerpoint/2010/main" val="1709360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doing this exercise, it is good to be gender-sensitive. For example, you can discuss in a group whether there are gender stereotypes associated with different motivational factors. Students should be encouraged to express different sources of motivation; for example, women can also be motivated by performance-related pay or career development opportunities. </a:t>
            </a:r>
          </a:p>
        </p:txBody>
      </p:sp>
      <p:sp>
        <p:nvSpPr>
          <p:cNvPr id="4" name="Slide Number Placeholder 3"/>
          <p:cNvSpPr>
            <a:spLocks noGrp="1"/>
          </p:cNvSpPr>
          <p:nvPr>
            <p:ph type="sldNum" sz="quarter" idx="5"/>
          </p:nvPr>
        </p:nvSpPr>
        <p:spPr/>
        <p:txBody>
          <a:bodyPr/>
          <a:lstStyle/>
          <a:p>
            <a:fld id="{296942C3-6569-4BB4-BEEA-B5D6A7F7EE4C}" type="slidenum">
              <a:rPr lang="fi-FI" smtClean="0"/>
              <a:t>5</a:t>
            </a:fld>
            <a:endParaRPr lang="fi-FI"/>
          </a:p>
        </p:txBody>
      </p:sp>
    </p:spTree>
    <p:extLst>
      <p:ext uri="{BB962C8B-B14F-4D97-AF65-F5344CB8AC3E}">
        <p14:creationId xmlns:p14="http://schemas.microsoft.com/office/powerpoint/2010/main" val="1995513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this point, participants can be paired up to discuss the topics briefly (e.g. for 5 minutes). This can help to articulate and clarify the motivation.</a:t>
            </a:r>
            <a:endParaRPr lang="fi-FI"/>
          </a:p>
        </p:txBody>
      </p:sp>
      <p:sp>
        <p:nvSpPr>
          <p:cNvPr id="4" name="Slide Number Placeholder 3"/>
          <p:cNvSpPr>
            <a:spLocks noGrp="1"/>
          </p:cNvSpPr>
          <p:nvPr>
            <p:ph type="sldNum" sz="quarter" idx="5"/>
          </p:nvPr>
        </p:nvSpPr>
        <p:spPr/>
        <p:txBody>
          <a:bodyPr/>
          <a:lstStyle/>
          <a:p>
            <a:fld id="{296942C3-6569-4BB4-BEEA-B5D6A7F7EE4C}" type="slidenum">
              <a:rPr lang="fi-FI" smtClean="0"/>
              <a:t>6</a:t>
            </a:fld>
            <a:endParaRPr lang="fi-FI"/>
          </a:p>
        </p:txBody>
      </p:sp>
    </p:spTree>
    <p:extLst>
      <p:ext uri="{BB962C8B-B14F-4D97-AF65-F5344CB8AC3E}">
        <p14:creationId xmlns:p14="http://schemas.microsoft.com/office/powerpoint/2010/main" val="2754745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instructions refer to the frame story, in which the employer has noted the excellent motivation. The idea is to summarise the reflections raised in the previous slides and discussion here and write them down as a resource for the job search. The frame story was about a dream job, so it will be useful to adapt these to the job you are applying for. In a group setting, you can reserve 5 to 10 minutes for the task and be flexible.</a:t>
            </a:r>
            <a:endParaRPr lang="fi-FI"/>
          </a:p>
        </p:txBody>
      </p:sp>
      <p:sp>
        <p:nvSpPr>
          <p:cNvPr id="4" name="Slide Number Placeholder 3"/>
          <p:cNvSpPr>
            <a:spLocks noGrp="1"/>
          </p:cNvSpPr>
          <p:nvPr>
            <p:ph type="sldNum" sz="quarter" idx="5"/>
          </p:nvPr>
        </p:nvSpPr>
        <p:spPr/>
        <p:txBody>
          <a:bodyPr/>
          <a:lstStyle/>
          <a:p>
            <a:fld id="{296942C3-6569-4BB4-BEEA-B5D6A7F7EE4C}" type="slidenum">
              <a:rPr lang="fi-FI" smtClean="0"/>
              <a:t>7</a:t>
            </a:fld>
            <a:endParaRPr lang="fi-FI"/>
          </a:p>
        </p:txBody>
      </p:sp>
    </p:spTree>
    <p:extLst>
      <p:ext uri="{BB962C8B-B14F-4D97-AF65-F5344CB8AC3E}">
        <p14:creationId xmlns:p14="http://schemas.microsoft.com/office/powerpoint/2010/main" val="1177713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Now we are moving from motivation to skills. </a:t>
            </a:r>
            <a:r>
              <a:rPr lang="en-US"/>
              <a:t>Skills are typically divided into soft </a:t>
            </a:r>
            <a:r>
              <a:rPr lang="fi-FI"/>
              <a:t>(</a:t>
            </a:r>
            <a:r>
              <a:rPr lang="en-US"/>
              <a:t>which are not directly related to a specific job, are difficult to measure and assess, for which some people have an innate ability but which can still be practised</a:t>
            </a:r>
            <a:r>
              <a:rPr lang="fi-FI"/>
              <a:t>) and hard skills (</a:t>
            </a:r>
            <a:r>
              <a:rPr lang="en-US"/>
              <a:t>technical skills, which are specific to teach and learn, and may be required to perform a specific task</a:t>
            </a:r>
            <a:r>
              <a:rPr lang="fi-FI"/>
              <a:t>). In this slide, examples of soft skills are on the left, and examples of hard skills are on the right. In the middle are examples of skills that could be a little bit both. </a:t>
            </a:r>
            <a:r>
              <a:rPr lang="en-US"/>
              <a:t>Skills can be classified in different ways, but the main purpose of the slide is to illustrate the wide range of skills people can have and to remind that different skills are equally valuable.</a:t>
            </a:r>
            <a:r>
              <a:rPr lang="fi-FI"/>
              <a:t> </a:t>
            </a:r>
            <a:r>
              <a:rPr lang="en-US"/>
              <a:t>Skills can also be discussed in a gender-sensitive way: it is important to note that soft and hard skills are not related to gender. All genders can have different skills, and it is good to bring out all kinds of skills when looking for a job.</a:t>
            </a:r>
            <a:endParaRPr lang="fi-FI"/>
          </a:p>
        </p:txBody>
      </p:sp>
      <p:sp>
        <p:nvSpPr>
          <p:cNvPr id="4" name="Slide Number Placeholder 3"/>
          <p:cNvSpPr>
            <a:spLocks noGrp="1"/>
          </p:cNvSpPr>
          <p:nvPr>
            <p:ph type="sldNum" sz="quarter" idx="5"/>
          </p:nvPr>
        </p:nvSpPr>
        <p:spPr/>
        <p:txBody>
          <a:bodyPr/>
          <a:lstStyle/>
          <a:p>
            <a:fld id="{296942C3-6569-4BB4-BEEA-B5D6A7F7EE4C}" type="slidenum">
              <a:rPr lang="fi-FI" smtClean="0"/>
              <a:t>8</a:t>
            </a:fld>
            <a:endParaRPr lang="fi-FI"/>
          </a:p>
        </p:txBody>
      </p:sp>
    </p:spTree>
    <p:extLst>
      <p:ext uri="{BB962C8B-B14F-4D97-AF65-F5344CB8AC3E}">
        <p14:creationId xmlns:p14="http://schemas.microsoft.com/office/powerpoint/2010/main" val="401789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this point, participants can be paired up to discuss the topics briefly (e.g. for 5 minutes). This can help to articulate and clarify the skills.</a:t>
            </a:r>
            <a:endParaRPr lang="fi-FI"/>
          </a:p>
          <a:p>
            <a:endParaRPr lang="fi-FI"/>
          </a:p>
        </p:txBody>
      </p:sp>
      <p:sp>
        <p:nvSpPr>
          <p:cNvPr id="4" name="Slide Number Placeholder 3"/>
          <p:cNvSpPr>
            <a:spLocks noGrp="1"/>
          </p:cNvSpPr>
          <p:nvPr>
            <p:ph type="sldNum" sz="quarter" idx="5"/>
          </p:nvPr>
        </p:nvSpPr>
        <p:spPr/>
        <p:txBody>
          <a:bodyPr/>
          <a:lstStyle/>
          <a:p>
            <a:fld id="{296942C3-6569-4BB4-BEEA-B5D6A7F7EE4C}" type="slidenum">
              <a:rPr lang="fi-FI" smtClean="0"/>
              <a:t>9</a:t>
            </a:fld>
            <a:endParaRPr lang="fi-FI"/>
          </a:p>
        </p:txBody>
      </p:sp>
    </p:spTree>
    <p:extLst>
      <p:ext uri="{BB962C8B-B14F-4D97-AF65-F5344CB8AC3E}">
        <p14:creationId xmlns:p14="http://schemas.microsoft.com/office/powerpoint/2010/main" val="2489161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idea is to summarise the reflections raised in the previous slides and discussion here and write them down as a resource for the job search.</a:t>
            </a:r>
            <a:r>
              <a:rPr lang="fi-FI"/>
              <a:t> You can spend more time on this, if it’s available, as everyone will certainly have several skills. </a:t>
            </a:r>
            <a:r>
              <a:rPr lang="en-US"/>
              <a:t>Participants can also be asked to choose for example three skills to focus on. It could be helpful if the group has already listed their skills or reflected on them, so that the participant can choose those that they would like to use in their work the most. Abstract skills should be broken down into smaller and more concrete skills, e.g. project management -&gt; time management: responsibility for scheduling teamwork. The written-down skills can be used later in the job search, depending on what skills are asked in the job description and which strengths you want to highlight. </a:t>
            </a:r>
            <a:endParaRPr lang="fi-FI"/>
          </a:p>
        </p:txBody>
      </p:sp>
      <p:sp>
        <p:nvSpPr>
          <p:cNvPr id="4" name="Slide Number Placeholder 3"/>
          <p:cNvSpPr>
            <a:spLocks noGrp="1"/>
          </p:cNvSpPr>
          <p:nvPr>
            <p:ph type="sldNum" sz="quarter" idx="5"/>
          </p:nvPr>
        </p:nvSpPr>
        <p:spPr/>
        <p:txBody>
          <a:bodyPr/>
          <a:lstStyle/>
          <a:p>
            <a:fld id="{296942C3-6569-4BB4-BEEA-B5D6A7F7EE4C}" type="slidenum">
              <a:rPr lang="fi-FI" smtClean="0"/>
              <a:t>10</a:t>
            </a:fld>
            <a:endParaRPr lang="fi-FI"/>
          </a:p>
        </p:txBody>
      </p:sp>
    </p:spTree>
    <p:extLst>
      <p:ext uri="{BB962C8B-B14F-4D97-AF65-F5344CB8AC3E}">
        <p14:creationId xmlns:p14="http://schemas.microsoft.com/office/powerpoint/2010/main" val="2250453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4D3550-F465-CA41-BCBB-84FEB7B5ACFB}"/>
              </a:ext>
            </a:extLst>
          </p:cNvPr>
          <p:cNvPicPr>
            <a:picLocks noChangeAspect="1"/>
          </p:cNvPicPr>
          <p:nvPr userDrawn="1"/>
        </p:nvPicPr>
        <p:blipFill>
          <a:blip r:embed="rId2"/>
          <a:stretch>
            <a:fillRect/>
          </a:stretch>
        </p:blipFill>
        <p:spPr>
          <a:xfrm>
            <a:off x="4762" y="0"/>
            <a:ext cx="12182475" cy="6858000"/>
          </a:xfrm>
          <a:prstGeom prst="rect">
            <a:avLst/>
          </a:prstGeom>
        </p:spPr>
      </p:pic>
    </p:spTree>
    <p:extLst>
      <p:ext uri="{BB962C8B-B14F-4D97-AF65-F5344CB8AC3E}">
        <p14:creationId xmlns:p14="http://schemas.microsoft.com/office/powerpoint/2010/main" val="147344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48EA72C3-BD15-DC4C-A579-68B33EB0119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2CC6EF26-D23D-8640-BBB4-A3BBB98E1F36}"/>
              </a:ext>
            </a:extLst>
          </p:cNvPr>
          <p:cNvSpPr>
            <a:spLocks noGrp="1"/>
          </p:cNvSpPr>
          <p:nvPr>
            <p:ph type="title"/>
          </p:nvPr>
        </p:nvSpPr>
        <p:spPr>
          <a:xfrm>
            <a:off x="838200" y="1486353"/>
            <a:ext cx="10515600" cy="1325563"/>
          </a:xfrm>
          <a:prstGeom prst="rect">
            <a:avLst/>
          </a:prstGeom>
        </p:spPr>
        <p:txBody>
          <a:bodyPr/>
          <a:lstStyle/>
          <a:p>
            <a:r>
              <a:rPr lang="en-GB" dirty="0"/>
              <a:t>Click to edit Master title style</a:t>
            </a:r>
            <a:endParaRPr lang="en-FI" dirty="0"/>
          </a:p>
        </p:txBody>
      </p:sp>
      <p:sp>
        <p:nvSpPr>
          <p:cNvPr id="6" name="Content Placeholder 2">
            <a:extLst>
              <a:ext uri="{FF2B5EF4-FFF2-40B4-BE49-F238E27FC236}">
                <a16:creationId xmlns:a16="http://schemas.microsoft.com/office/drawing/2014/main" id="{EBEBF026-2757-1A49-A9A9-957BBEBC4EC7}"/>
              </a:ext>
            </a:extLst>
          </p:cNvPr>
          <p:cNvSpPr>
            <a:spLocks noGrp="1"/>
          </p:cNvSpPr>
          <p:nvPr>
            <p:ph idx="1"/>
          </p:nvPr>
        </p:nvSpPr>
        <p:spPr>
          <a:xfrm>
            <a:off x="838200" y="2946853"/>
            <a:ext cx="10515600" cy="349749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580113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83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BF23-9F09-0A41-B255-7D7B0605245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dirty="0"/>
              <a:t>Click to edit Master title style</a:t>
            </a:r>
            <a:endParaRPr lang="en-FI" dirty="0"/>
          </a:p>
        </p:txBody>
      </p:sp>
      <p:sp>
        <p:nvSpPr>
          <p:cNvPr id="3" name="Subtitle 2">
            <a:extLst>
              <a:ext uri="{FF2B5EF4-FFF2-40B4-BE49-F238E27FC236}">
                <a16:creationId xmlns:a16="http://schemas.microsoft.com/office/drawing/2014/main" id="{587401F4-23B9-5B4A-BB45-6259A34E895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Tree>
    <p:extLst>
      <p:ext uri="{BB962C8B-B14F-4D97-AF65-F5344CB8AC3E}">
        <p14:creationId xmlns:p14="http://schemas.microsoft.com/office/powerpoint/2010/main" val="22053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DB24-94CF-4B48-B032-CA17B27E7A44}"/>
              </a:ext>
            </a:extLst>
          </p:cNvPr>
          <p:cNvSpPr>
            <a:spLocks noGrp="1"/>
          </p:cNvSpPr>
          <p:nvPr>
            <p:ph type="title"/>
          </p:nvPr>
        </p:nvSpPr>
        <p:spPr>
          <a:xfrm>
            <a:off x="838200" y="1486353"/>
            <a:ext cx="10515600" cy="1325563"/>
          </a:xfrm>
          <a:prstGeom prst="rect">
            <a:avLst/>
          </a:prstGeom>
        </p:spPr>
        <p:txBody>
          <a:bodyPr/>
          <a:lstStyle/>
          <a:p>
            <a:r>
              <a:rPr lang="en-GB" dirty="0"/>
              <a:t>Click to edit Master title style</a:t>
            </a:r>
            <a:endParaRPr lang="en-FI" dirty="0"/>
          </a:p>
        </p:txBody>
      </p:sp>
      <p:sp>
        <p:nvSpPr>
          <p:cNvPr id="3" name="Content Placeholder 2">
            <a:extLst>
              <a:ext uri="{FF2B5EF4-FFF2-40B4-BE49-F238E27FC236}">
                <a16:creationId xmlns:a16="http://schemas.microsoft.com/office/drawing/2014/main" id="{CF5F04E7-E27C-3548-9F0A-C581A165CFF1}"/>
              </a:ext>
            </a:extLst>
          </p:cNvPr>
          <p:cNvSpPr>
            <a:spLocks noGrp="1"/>
          </p:cNvSpPr>
          <p:nvPr>
            <p:ph idx="1"/>
          </p:nvPr>
        </p:nvSpPr>
        <p:spPr>
          <a:xfrm>
            <a:off x="838200" y="2946853"/>
            <a:ext cx="10515600" cy="284434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531113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6AA6DA-F05C-824F-9A68-B76BFA0E4D73}"/>
              </a:ext>
            </a:extLst>
          </p:cNvPr>
          <p:cNvPicPr>
            <a:picLocks noChangeAspect="1"/>
          </p:cNvPicPr>
          <p:nvPr userDrawn="1"/>
        </p:nvPicPr>
        <p:blipFill>
          <a:blip r:embed="rId7"/>
          <a:stretch>
            <a:fillRect/>
          </a:stretch>
        </p:blipFill>
        <p:spPr>
          <a:xfrm>
            <a:off x="4762" y="0"/>
            <a:ext cx="12182475" cy="6858000"/>
          </a:xfrm>
          <a:prstGeom prst="rect">
            <a:avLst/>
          </a:prstGeom>
        </p:spPr>
      </p:pic>
    </p:spTree>
    <p:extLst>
      <p:ext uri="{BB962C8B-B14F-4D97-AF65-F5344CB8AC3E}">
        <p14:creationId xmlns:p14="http://schemas.microsoft.com/office/powerpoint/2010/main" val="1576421760"/>
      </p:ext>
    </p:extLst>
  </p:cSld>
  <p:clrMap bg1="lt1" tx1="dk1" bg2="lt2" tx2="dk2" accent1="accent1" accent2="accent2" accent3="accent3" accent4="accent4" accent5="accent5" accent6="accent6" hlink="hlink" folHlink="folHlink"/>
  <p:sldLayoutIdLst>
    <p:sldLayoutId id="2147483662" r:id="rId1"/>
    <p:sldLayoutId id="2147483660" r:id="rId2"/>
    <p:sldLayoutId id="2147483661" r:id="rId3"/>
    <p:sldLayoutId id="2147483649" r:id="rId4"/>
    <p:sldLayoutId id="214748365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905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A827-5736-888F-83F0-78A62744941D}"/>
              </a:ext>
            </a:extLst>
          </p:cNvPr>
          <p:cNvSpPr>
            <a:spLocks noGrp="1"/>
          </p:cNvSpPr>
          <p:nvPr>
            <p:ph type="title"/>
          </p:nvPr>
        </p:nvSpPr>
        <p:spPr>
          <a:xfrm>
            <a:off x="640079" y="325369"/>
            <a:ext cx="4555375" cy="2279913"/>
          </a:xfrm>
        </p:spPr>
        <p:txBody>
          <a:bodyPr vert="horz" lIns="91440" tIns="45720" rIns="91440" bIns="45720" rtlCol="0" anchor="b">
            <a:normAutofit fontScale="90000"/>
          </a:bodyPr>
          <a:lstStyle/>
          <a:p>
            <a:r>
              <a:rPr lang="en-US" sz="4200"/>
              <a:t>Write down, what are you good at? What skills do you have?</a:t>
            </a:r>
          </a:p>
        </p:txBody>
      </p:sp>
      <p:sp>
        <p:nvSpPr>
          <p:cNvPr id="3" name="Content Placeholder 2">
            <a:extLst>
              <a:ext uri="{FF2B5EF4-FFF2-40B4-BE49-F238E27FC236}">
                <a16:creationId xmlns:a16="http://schemas.microsoft.com/office/drawing/2014/main" id="{4EF821F3-8868-910D-CF5F-A03513B88046}"/>
              </a:ext>
            </a:extLst>
          </p:cNvPr>
          <p:cNvSpPr>
            <a:spLocks noGrp="1"/>
          </p:cNvSpPr>
          <p:nvPr>
            <p:ph idx="1"/>
          </p:nvPr>
        </p:nvSpPr>
        <p:spPr>
          <a:xfrm>
            <a:off x="640079" y="2872899"/>
            <a:ext cx="4357947" cy="3659732"/>
          </a:xfrm>
        </p:spPr>
        <p:txBody>
          <a:bodyPr vert="horz" lIns="91440" tIns="45720" rIns="91440" bIns="45720" rtlCol="0">
            <a:normAutofit/>
          </a:bodyPr>
          <a:lstStyle/>
          <a:p>
            <a:r>
              <a:rPr lang="en-US" sz="2400"/>
              <a:t>Use one post-it per skill </a:t>
            </a:r>
          </a:p>
          <a:p>
            <a:r>
              <a:rPr lang="en-US" sz="2400"/>
              <a:t>For each skill, write down how you have used it, how it is reflected in your work, or how you learned it</a:t>
            </a:r>
          </a:p>
          <a:p>
            <a:endParaRPr lang="en-US" sz="2400"/>
          </a:p>
          <a:p>
            <a:r>
              <a:rPr lang="en-US" sz="2400"/>
              <a:t>GOAL: to articulate your skills in a more tangible and credible way</a:t>
            </a:r>
          </a:p>
        </p:txBody>
      </p:sp>
      <p:pic>
        <p:nvPicPr>
          <p:cNvPr id="5" name="Picture 4" descr="Teknisen alan opiskelija harjoittelee">
            <a:extLst>
              <a:ext uri="{FF2B5EF4-FFF2-40B4-BE49-F238E27FC236}">
                <a16:creationId xmlns:a16="http://schemas.microsoft.com/office/drawing/2014/main" id="{91F9EAED-1118-477B-B6BE-4922781E76EA}"/>
              </a:ext>
            </a:extLst>
          </p:cNvPr>
          <p:cNvPicPr>
            <a:picLocks noChangeAspect="1"/>
          </p:cNvPicPr>
          <p:nvPr/>
        </p:nvPicPr>
        <p:blipFill rotWithShape="1">
          <a:blip r:embed="rId3">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45618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31BAF529-D175-8941-B82F-3837A2E80396}"/>
              </a:ext>
            </a:extLst>
          </p:cNvPr>
          <p:cNvPicPr>
            <a:picLocks noChangeAspect="1"/>
          </p:cNvPicPr>
          <p:nvPr/>
        </p:nvPicPr>
        <p:blipFill rotWithShape="1">
          <a:blip r:embed="rId2">
            <a:extLst>
              <a:ext uri="{28A0092B-C50C-407E-A947-70E740481C1C}">
                <a14:useLocalDpi xmlns:a14="http://schemas.microsoft.com/office/drawing/2010/main"/>
              </a:ext>
            </a:extLst>
          </a:blip>
          <a:srcRect r="-1"/>
          <a:stretch/>
        </p:blipFill>
        <p:spPr>
          <a:xfrm>
            <a:off x="8473656" y="1358858"/>
            <a:ext cx="3718344" cy="5521157"/>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4" name="Picture 4">
            <a:extLst>
              <a:ext uri="{FF2B5EF4-FFF2-40B4-BE49-F238E27FC236}">
                <a16:creationId xmlns:a16="http://schemas.microsoft.com/office/drawing/2014/main" id="{20B91EE7-1D26-0A26-68CB-75963CAB097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950833" y="1336860"/>
            <a:ext cx="3990396" cy="5507788"/>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p:nvSpPr>
          <p:cNvPr id="2" name="Title 1">
            <a:extLst>
              <a:ext uri="{FF2B5EF4-FFF2-40B4-BE49-F238E27FC236}">
                <a16:creationId xmlns:a16="http://schemas.microsoft.com/office/drawing/2014/main" id="{7678FF5D-5A63-4287-9752-4A2870D539A0}"/>
              </a:ext>
            </a:extLst>
          </p:cNvPr>
          <p:cNvSpPr>
            <a:spLocks noGrp="1"/>
          </p:cNvSpPr>
          <p:nvPr>
            <p:ph type="title"/>
          </p:nvPr>
        </p:nvSpPr>
        <p:spPr>
          <a:xfrm>
            <a:off x="448056" y="1239253"/>
            <a:ext cx="4047767" cy="767348"/>
          </a:xfrm>
        </p:spPr>
        <p:txBody>
          <a:bodyPr vert="horz" lIns="91440" tIns="45720" rIns="91440" bIns="45720" rtlCol="0" anchor="ctr">
            <a:normAutofit/>
          </a:bodyPr>
          <a:lstStyle/>
          <a:p>
            <a:r>
              <a:rPr lang="en-US" sz="3600"/>
              <a:t>Wrapping up </a:t>
            </a:r>
            <a:endParaRPr lang="en-US" sz="3600" kern="1200">
              <a:latin typeface="+mj-lt"/>
              <a:cs typeface="Calibri Light"/>
            </a:endParaRPr>
          </a:p>
        </p:txBody>
      </p:sp>
      <p:sp>
        <p:nvSpPr>
          <p:cNvPr id="3" name="Content Placeholder 2">
            <a:extLst>
              <a:ext uri="{FF2B5EF4-FFF2-40B4-BE49-F238E27FC236}">
                <a16:creationId xmlns:a16="http://schemas.microsoft.com/office/drawing/2014/main" id="{61CEFD02-ACCC-4CDD-AF04-34B4F3797C19}"/>
              </a:ext>
            </a:extLst>
          </p:cNvPr>
          <p:cNvSpPr>
            <a:spLocks noGrp="1"/>
          </p:cNvSpPr>
          <p:nvPr>
            <p:ph idx="1"/>
          </p:nvPr>
        </p:nvSpPr>
        <p:spPr>
          <a:xfrm>
            <a:off x="448056" y="2128775"/>
            <a:ext cx="4711898" cy="4328924"/>
          </a:xfrm>
        </p:spPr>
        <p:txBody>
          <a:bodyPr vert="horz" lIns="91440" tIns="45720" rIns="91440" bIns="45720" rtlCol="0" anchor="t">
            <a:noAutofit/>
          </a:bodyPr>
          <a:lstStyle/>
          <a:p>
            <a:r>
              <a:rPr lang="fi-FI" sz="2600"/>
              <a:t>Continue filling your poster  at home and update as you gain new skills</a:t>
            </a:r>
          </a:p>
          <a:p>
            <a:r>
              <a:rPr lang="fi-FI" sz="2600"/>
              <a:t>Attach your post-its on a poster, and you’ll have an easy to use and editable tool for job search</a:t>
            </a:r>
            <a:endParaRPr lang="fi-FI" sz="2600">
              <a:cs typeface="Calibri"/>
            </a:endParaRPr>
          </a:p>
          <a:p>
            <a:r>
              <a:rPr lang="fi-FI" sz="2600"/>
              <a:t>Remember to adjust your job application to match the task description and the needs of the company</a:t>
            </a:r>
            <a:endParaRPr lang="en-US" sz="2600" err="1"/>
          </a:p>
        </p:txBody>
      </p:sp>
      <p:sp>
        <p:nvSpPr>
          <p:cNvPr id="6" name="TextBox 5">
            <a:extLst>
              <a:ext uri="{FF2B5EF4-FFF2-40B4-BE49-F238E27FC236}">
                <a16:creationId xmlns:a16="http://schemas.microsoft.com/office/drawing/2014/main" id="{880F3FAD-64FB-4CC3-9F72-3DB9152A032E}"/>
              </a:ext>
            </a:extLst>
          </p:cNvPr>
          <p:cNvSpPr txBox="1"/>
          <p:nvPr/>
        </p:nvSpPr>
        <p:spPr>
          <a:xfrm>
            <a:off x="5159954" y="6457699"/>
            <a:ext cx="2507786" cy="369332"/>
          </a:xfrm>
          <a:prstGeom prst="rect">
            <a:avLst/>
          </a:prstGeom>
          <a:noFill/>
        </p:spPr>
        <p:txBody>
          <a:bodyPr wrap="square" rtlCol="0">
            <a:spAutoFit/>
          </a:bodyPr>
          <a:lstStyle/>
          <a:p>
            <a:r>
              <a:rPr lang="fi-FI">
                <a:solidFill>
                  <a:schemeClr val="accent2"/>
                </a:solidFill>
              </a:rPr>
              <a:t>Kuva: Andrea Piacquadio</a:t>
            </a:r>
          </a:p>
        </p:txBody>
      </p:sp>
      <p:sp>
        <p:nvSpPr>
          <p:cNvPr id="7" name="TextBox 6">
            <a:extLst>
              <a:ext uri="{FF2B5EF4-FFF2-40B4-BE49-F238E27FC236}">
                <a16:creationId xmlns:a16="http://schemas.microsoft.com/office/drawing/2014/main" id="{898E79E4-5ECC-4527-B1F0-0F10DA3F80B5}"/>
              </a:ext>
            </a:extLst>
          </p:cNvPr>
          <p:cNvSpPr txBox="1"/>
          <p:nvPr/>
        </p:nvSpPr>
        <p:spPr>
          <a:xfrm>
            <a:off x="10490130" y="6457699"/>
            <a:ext cx="2507786" cy="369332"/>
          </a:xfrm>
          <a:prstGeom prst="rect">
            <a:avLst/>
          </a:prstGeom>
          <a:noFill/>
        </p:spPr>
        <p:txBody>
          <a:bodyPr wrap="square" rtlCol="0">
            <a:spAutoFit/>
          </a:bodyPr>
          <a:lstStyle/>
          <a:p>
            <a:r>
              <a:rPr lang="fi-FI">
                <a:solidFill>
                  <a:schemeClr val="accent2"/>
                </a:solidFill>
              </a:rPr>
              <a:t>Kuva: Zainul Faki</a:t>
            </a:r>
          </a:p>
        </p:txBody>
      </p:sp>
    </p:spTree>
    <p:extLst>
      <p:ext uri="{BB962C8B-B14F-4D97-AF65-F5344CB8AC3E}">
        <p14:creationId xmlns:p14="http://schemas.microsoft.com/office/powerpoint/2010/main" val="4023640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A416C-84C1-47BF-BEA9-69805402162E}"/>
              </a:ext>
            </a:extLst>
          </p:cNvPr>
          <p:cNvSpPr>
            <a:spLocks noGrp="1"/>
          </p:cNvSpPr>
          <p:nvPr>
            <p:ph type="title"/>
          </p:nvPr>
        </p:nvSpPr>
        <p:spPr>
          <a:xfrm>
            <a:off x="838200" y="880178"/>
            <a:ext cx="10515600" cy="1325563"/>
          </a:xfrm>
        </p:spPr>
        <p:txBody>
          <a:bodyPr lIns="91440" tIns="45720" rIns="91440" bIns="45720" anchor="t"/>
          <a:lstStyle/>
          <a:p>
            <a:pPr algn="ctr"/>
            <a:br>
              <a:rPr lang="fi-FI" sz="8000" b="1" dirty="0">
                <a:solidFill>
                  <a:schemeClr val="accent2"/>
                </a:solidFill>
              </a:rPr>
            </a:br>
            <a:r>
              <a:rPr lang="fi-FI" sz="8000" b="1" dirty="0" err="1">
                <a:solidFill>
                  <a:schemeClr val="accent2"/>
                </a:solidFill>
              </a:rPr>
              <a:t>Talent</a:t>
            </a:r>
            <a:r>
              <a:rPr lang="fi-FI" sz="8000" b="1" dirty="0">
                <a:solidFill>
                  <a:schemeClr val="accent2"/>
                </a:solidFill>
              </a:rPr>
              <a:t> </a:t>
            </a:r>
            <a:r>
              <a:rPr lang="fi-FI" sz="8000" b="1" dirty="0" err="1">
                <a:solidFill>
                  <a:schemeClr val="accent2"/>
                </a:solidFill>
              </a:rPr>
              <a:t>poster</a:t>
            </a:r>
            <a:r>
              <a:rPr lang="fi-FI" sz="8000" b="1" dirty="0">
                <a:solidFill>
                  <a:schemeClr val="accent2"/>
                </a:solidFill>
              </a:rPr>
              <a:t>: </a:t>
            </a:r>
            <a:br>
              <a:rPr lang="fi-FI" sz="8000" b="1" dirty="0"/>
            </a:br>
            <a:r>
              <a:rPr lang="fi-FI" sz="6600" dirty="0"/>
              <a:t>an </a:t>
            </a:r>
            <a:r>
              <a:rPr lang="fi-FI" sz="6600" dirty="0" err="1"/>
              <a:t>exercise</a:t>
            </a:r>
            <a:r>
              <a:rPr lang="fi-FI" sz="6600" dirty="0"/>
              <a:t> for </a:t>
            </a:r>
            <a:r>
              <a:rPr lang="fi-FI" sz="6600" dirty="0" err="1"/>
              <a:t>articulating</a:t>
            </a:r>
            <a:r>
              <a:rPr lang="fi-FI" sz="6600" dirty="0"/>
              <a:t> </a:t>
            </a:r>
            <a:r>
              <a:rPr lang="fi-FI" sz="6600" dirty="0" err="1"/>
              <a:t>your</a:t>
            </a:r>
            <a:r>
              <a:rPr lang="fi-FI" sz="6600" dirty="0"/>
              <a:t> </a:t>
            </a:r>
            <a:r>
              <a:rPr lang="fi-FI" sz="6600" dirty="0" err="1"/>
              <a:t>skills</a:t>
            </a:r>
            <a:r>
              <a:rPr lang="fi-FI" sz="6600" dirty="0"/>
              <a:t> and </a:t>
            </a:r>
            <a:r>
              <a:rPr lang="fi-FI" sz="6600" dirty="0" err="1"/>
              <a:t>motivation</a:t>
            </a:r>
            <a:endParaRPr lang="fi-FI" sz="6600" dirty="0" err="1">
              <a:ea typeface="Calibri Light"/>
              <a:cs typeface="Calibri Light"/>
            </a:endParaRPr>
          </a:p>
        </p:txBody>
      </p:sp>
    </p:spTree>
    <p:extLst>
      <p:ext uri="{BB962C8B-B14F-4D97-AF65-F5344CB8AC3E}">
        <p14:creationId xmlns:p14="http://schemas.microsoft.com/office/powerpoint/2010/main" val="1250765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BCC162B-340A-4C39-BF9D-048193C7F379}"/>
              </a:ext>
            </a:extLst>
          </p:cNvPr>
          <p:cNvGrpSpPr/>
          <p:nvPr/>
        </p:nvGrpSpPr>
        <p:grpSpPr>
          <a:xfrm>
            <a:off x="0" y="0"/>
            <a:ext cx="12192000" cy="6883994"/>
            <a:chOff x="-1" y="10"/>
            <a:chExt cx="12192000" cy="6883994"/>
          </a:xfrm>
        </p:grpSpPr>
        <p:pic>
          <p:nvPicPr>
            <p:cNvPr id="4" name="Picture 4">
              <a:extLst>
                <a:ext uri="{FF2B5EF4-FFF2-40B4-BE49-F238E27FC236}">
                  <a16:creationId xmlns:a16="http://schemas.microsoft.com/office/drawing/2014/main" id="{5696E7DD-4E88-27C3-297A-EDE7EB21EB0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5" name="Tekstiruutu 4">
              <a:extLst>
                <a:ext uri="{FF2B5EF4-FFF2-40B4-BE49-F238E27FC236}">
                  <a16:creationId xmlns:a16="http://schemas.microsoft.com/office/drawing/2014/main" id="{5F653B0A-2696-35AB-EB06-9267A4A6E1A6}"/>
                </a:ext>
              </a:extLst>
            </p:cNvPr>
            <p:cNvSpPr txBox="1"/>
            <p:nvPr/>
          </p:nvSpPr>
          <p:spPr>
            <a:xfrm>
              <a:off x="6325892" y="6545450"/>
              <a:ext cx="27431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600">
                  <a:solidFill>
                    <a:schemeClr val="bg1"/>
                  </a:solidFill>
                </a:rPr>
                <a:t>Kuva: Bradley </a:t>
              </a:r>
              <a:r>
                <a:rPr lang="fi-FI" sz="1600" err="1">
                  <a:solidFill>
                    <a:schemeClr val="bg1"/>
                  </a:solidFill>
                </a:rPr>
                <a:t>Hook</a:t>
              </a:r>
              <a:endParaRPr lang="fi-FI" sz="1600">
                <a:solidFill>
                  <a:schemeClr val="bg1"/>
                </a:solidFill>
                <a:cs typeface="Calibri"/>
              </a:endParaRPr>
            </a:p>
          </p:txBody>
        </p:sp>
      </p:grpSp>
      <p:sp>
        <p:nvSpPr>
          <p:cNvPr id="7" name="Suorakulmio 6">
            <a:extLst>
              <a:ext uri="{FF2B5EF4-FFF2-40B4-BE49-F238E27FC236}">
                <a16:creationId xmlns:a16="http://schemas.microsoft.com/office/drawing/2014/main" id="{17196A30-33B4-6A6D-32F8-5F8F079A8CCC}"/>
              </a:ext>
            </a:extLst>
          </p:cNvPr>
          <p:cNvSpPr/>
          <p:nvPr/>
        </p:nvSpPr>
        <p:spPr>
          <a:xfrm>
            <a:off x="0" y="1"/>
            <a:ext cx="5812971" cy="6857990"/>
          </a:xfrm>
          <a:prstGeom prst="rect">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CAB14867-A991-532E-CC54-49D41815221A}"/>
              </a:ext>
            </a:extLst>
          </p:cNvPr>
          <p:cNvSpPr>
            <a:spLocks noGrp="1"/>
          </p:cNvSpPr>
          <p:nvPr>
            <p:ph type="title"/>
          </p:nvPr>
        </p:nvSpPr>
        <p:spPr>
          <a:xfrm>
            <a:off x="889062" y="1146507"/>
            <a:ext cx="4204137" cy="1342754"/>
          </a:xfrm>
        </p:spPr>
        <p:txBody>
          <a:bodyPr vert="horz" lIns="91440" tIns="45720" rIns="91440" bIns="45720" rtlCol="0" anchor="ctr">
            <a:normAutofit/>
          </a:bodyPr>
          <a:lstStyle/>
          <a:p>
            <a:pPr algn="ctr"/>
            <a:r>
              <a:rPr lang="en-US" sz="3600"/>
              <a:t>Imagine...</a:t>
            </a:r>
          </a:p>
        </p:txBody>
      </p:sp>
      <p:sp>
        <p:nvSpPr>
          <p:cNvPr id="3" name="Content Placeholder 2">
            <a:extLst>
              <a:ext uri="{FF2B5EF4-FFF2-40B4-BE49-F238E27FC236}">
                <a16:creationId xmlns:a16="http://schemas.microsoft.com/office/drawing/2014/main" id="{4DADC588-2084-C983-E3D9-C770537733F5}"/>
              </a:ext>
            </a:extLst>
          </p:cNvPr>
          <p:cNvSpPr>
            <a:spLocks noGrp="1"/>
          </p:cNvSpPr>
          <p:nvPr>
            <p:ph idx="1"/>
          </p:nvPr>
        </p:nvSpPr>
        <p:spPr>
          <a:xfrm>
            <a:off x="350317" y="2777229"/>
            <a:ext cx="5168115" cy="2936140"/>
          </a:xfrm>
        </p:spPr>
        <p:txBody>
          <a:bodyPr vert="horz" lIns="91440" tIns="45720" rIns="91440" bIns="45720" rtlCol="0" anchor="ctr">
            <a:noAutofit/>
          </a:bodyPr>
          <a:lstStyle/>
          <a:p>
            <a:pPr marL="0" indent="0" algn="ctr">
              <a:buNone/>
            </a:pPr>
            <a:r>
              <a:rPr lang="en-US" sz="2400" dirty="0"/>
              <a:t>You have started your dream job, things are going well, and you feel confident about your work. Your boss is also happy and comes to thank you for the great work. Your skills have clearly made a good impact. The boss also says that your values fit well with the company culture and your motivation is excellent. </a:t>
            </a:r>
          </a:p>
        </p:txBody>
      </p:sp>
    </p:spTree>
    <p:extLst>
      <p:ext uri="{BB962C8B-B14F-4D97-AF65-F5344CB8AC3E}">
        <p14:creationId xmlns:p14="http://schemas.microsoft.com/office/powerpoint/2010/main" val="1291471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FAD4B-6F6F-432C-80EC-377A630F1332}"/>
              </a:ext>
            </a:extLst>
          </p:cNvPr>
          <p:cNvSpPr>
            <a:spLocks noGrp="1"/>
          </p:cNvSpPr>
          <p:nvPr>
            <p:ph type="title"/>
          </p:nvPr>
        </p:nvSpPr>
        <p:spPr/>
        <p:txBody>
          <a:bodyPr lIns="91440" tIns="45720" rIns="91440" bIns="45720" anchor="t"/>
          <a:lstStyle/>
          <a:p>
            <a:r>
              <a:rPr lang="fi-FI" dirty="0" err="1"/>
              <a:t>Why</a:t>
            </a:r>
            <a:r>
              <a:rPr lang="fi-FI" dirty="0"/>
              <a:t> is </a:t>
            </a:r>
            <a:r>
              <a:rPr lang="fi-FI" dirty="0" err="1"/>
              <a:t>your</a:t>
            </a:r>
            <a:r>
              <a:rPr lang="fi-FI" dirty="0"/>
              <a:t> </a:t>
            </a:r>
            <a:r>
              <a:rPr lang="fi-FI" dirty="0" err="1"/>
              <a:t>boss</a:t>
            </a:r>
            <a:r>
              <a:rPr lang="fi-FI" dirty="0"/>
              <a:t> </a:t>
            </a:r>
            <a:r>
              <a:rPr lang="fi-FI" dirty="0" err="1"/>
              <a:t>impressed</a:t>
            </a:r>
            <a:r>
              <a:rPr lang="fi-FI" dirty="0"/>
              <a:t>?</a:t>
            </a:r>
            <a:endParaRPr lang="fi-FI" dirty="0">
              <a:cs typeface="Calibri Light"/>
            </a:endParaRPr>
          </a:p>
        </p:txBody>
      </p:sp>
      <p:sp>
        <p:nvSpPr>
          <p:cNvPr id="3" name="Content Placeholder 2">
            <a:extLst>
              <a:ext uri="{FF2B5EF4-FFF2-40B4-BE49-F238E27FC236}">
                <a16:creationId xmlns:a16="http://schemas.microsoft.com/office/drawing/2014/main" id="{EAF6F113-0C77-4458-AEA9-A2AB065275C7}"/>
              </a:ext>
            </a:extLst>
          </p:cNvPr>
          <p:cNvSpPr>
            <a:spLocks noGrp="1"/>
          </p:cNvSpPr>
          <p:nvPr>
            <p:ph idx="1"/>
          </p:nvPr>
        </p:nvSpPr>
        <p:spPr/>
        <p:txBody>
          <a:bodyPr lIns="91440" tIns="45720" rIns="91440" bIns="45720" anchor="t"/>
          <a:lstStyle/>
          <a:p>
            <a:r>
              <a:rPr lang="fi-FI"/>
              <a:t>How </a:t>
            </a:r>
            <a:r>
              <a:rPr lang="fi-FI" err="1"/>
              <a:t>do</a:t>
            </a:r>
            <a:r>
              <a:rPr lang="fi-FI"/>
              <a:t> </a:t>
            </a:r>
            <a:r>
              <a:rPr lang="fi-FI" err="1"/>
              <a:t>your</a:t>
            </a:r>
            <a:r>
              <a:rPr lang="fi-FI"/>
              <a:t> </a:t>
            </a:r>
            <a:r>
              <a:rPr lang="fi-FI" err="1"/>
              <a:t>values</a:t>
            </a:r>
            <a:r>
              <a:rPr lang="fi-FI"/>
              <a:t> </a:t>
            </a:r>
            <a:r>
              <a:rPr lang="fi-FI" err="1"/>
              <a:t>match</a:t>
            </a:r>
            <a:r>
              <a:rPr lang="fi-FI"/>
              <a:t> </a:t>
            </a:r>
            <a:r>
              <a:rPr lang="fi-FI" err="1"/>
              <a:t>the</a:t>
            </a:r>
            <a:r>
              <a:rPr lang="fi-FI"/>
              <a:t> </a:t>
            </a:r>
            <a:r>
              <a:rPr lang="fi-FI" err="1"/>
              <a:t>company</a:t>
            </a:r>
            <a:r>
              <a:rPr lang="fi-FI"/>
              <a:t> </a:t>
            </a:r>
            <a:r>
              <a:rPr lang="fi-FI" err="1"/>
              <a:t>values</a:t>
            </a:r>
            <a:r>
              <a:rPr lang="fi-FI"/>
              <a:t>?</a:t>
            </a:r>
          </a:p>
          <a:p>
            <a:r>
              <a:rPr lang="fi-FI"/>
              <a:t>How </a:t>
            </a:r>
            <a:r>
              <a:rPr lang="fi-FI" err="1"/>
              <a:t>do</a:t>
            </a:r>
            <a:r>
              <a:rPr lang="fi-FI"/>
              <a:t> </a:t>
            </a:r>
            <a:r>
              <a:rPr lang="fi-FI" err="1"/>
              <a:t>you</a:t>
            </a:r>
            <a:r>
              <a:rPr lang="fi-FI"/>
              <a:t> show </a:t>
            </a:r>
            <a:r>
              <a:rPr lang="fi-FI" err="1"/>
              <a:t>your</a:t>
            </a:r>
            <a:r>
              <a:rPr lang="fi-FI"/>
              <a:t> </a:t>
            </a:r>
            <a:r>
              <a:rPr lang="fi-FI" err="1"/>
              <a:t>motivation</a:t>
            </a:r>
            <a:r>
              <a:rPr lang="fi-FI"/>
              <a:t> </a:t>
            </a:r>
            <a:r>
              <a:rPr lang="fi-FI" err="1"/>
              <a:t>towards</a:t>
            </a:r>
            <a:r>
              <a:rPr lang="fi-FI"/>
              <a:t> </a:t>
            </a:r>
            <a:r>
              <a:rPr lang="fi-FI" err="1"/>
              <a:t>the</a:t>
            </a:r>
            <a:r>
              <a:rPr lang="fi-FI"/>
              <a:t> </a:t>
            </a:r>
            <a:r>
              <a:rPr lang="fi-FI" err="1"/>
              <a:t>job</a:t>
            </a:r>
            <a:r>
              <a:rPr lang="fi-FI"/>
              <a:t>?</a:t>
            </a:r>
            <a:endParaRPr lang="fi-FI">
              <a:ea typeface="Calibri"/>
              <a:cs typeface="Calibri"/>
            </a:endParaRPr>
          </a:p>
          <a:p>
            <a:r>
              <a:rPr lang="fi-FI" err="1"/>
              <a:t>What</a:t>
            </a:r>
            <a:r>
              <a:rPr lang="fi-FI"/>
              <a:t> </a:t>
            </a:r>
            <a:r>
              <a:rPr lang="fi-FI" err="1"/>
              <a:t>can</a:t>
            </a:r>
            <a:r>
              <a:rPr lang="fi-FI"/>
              <a:t> </a:t>
            </a:r>
            <a:r>
              <a:rPr lang="fi-FI" err="1"/>
              <a:t>you</a:t>
            </a:r>
            <a:r>
              <a:rPr lang="fi-FI"/>
              <a:t> </a:t>
            </a:r>
            <a:r>
              <a:rPr lang="fi-FI" err="1"/>
              <a:t>provide</a:t>
            </a:r>
            <a:r>
              <a:rPr lang="fi-FI"/>
              <a:t> to </a:t>
            </a:r>
            <a:r>
              <a:rPr lang="fi-FI" err="1"/>
              <a:t>the</a:t>
            </a:r>
            <a:r>
              <a:rPr lang="fi-FI"/>
              <a:t> </a:t>
            </a:r>
            <a:r>
              <a:rPr lang="fi-FI" err="1"/>
              <a:t>company</a:t>
            </a:r>
            <a:r>
              <a:rPr lang="fi-FI"/>
              <a:t> </a:t>
            </a:r>
            <a:r>
              <a:rPr lang="fi-FI" err="1"/>
              <a:t>or</a:t>
            </a:r>
            <a:r>
              <a:rPr lang="fi-FI"/>
              <a:t> </a:t>
            </a:r>
            <a:r>
              <a:rPr lang="fi-FI" err="1"/>
              <a:t>the</a:t>
            </a:r>
            <a:r>
              <a:rPr lang="fi-FI"/>
              <a:t> </a:t>
            </a:r>
            <a:r>
              <a:rPr lang="fi-FI" err="1"/>
              <a:t>larger</a:t>
            </a:r>
            <a:r>
              <a:rPr lang="fi-FI"/>
              <a:t> </a:t>
            </a:r>
            <a:r>
              <a:rPr lang="fi-FI" err="1"/>
              <a:t>community</a:t>
            </a:r>
            <a:r>
              <a:rPr lang="fi-FI"/>
              <a:t> </a:t>
            </a:r>
            <a:r>
              <a:rPr lang="fi-FI" err="1"/>
              <a:t>through</a:t>
            </a:r>
            <a:r>
              <a:rPr lang="fi-FI"/>
              <a:t> </a:t>
            </a:r>
            <a:r>
              <a:rPr lang="fi-FI" err="1"/>
              <a:t>your</a:t>
            </a:r>
            <a:r>
              <a:rPr lang="fi-FI"/>
              <a:t> </a:t>
            </a:r>
            <a:r>
              <a:rPr lang="fi-FI" err="1"/>
              <a:t>work</a:t>
            </a:r>
            <a:r>
              <a:rPr lang="fi-FI"/>
              <a:t>?</a:t>
            </a:r>
            <a:endParaRPr lang="fi-FI">
              <a:ea typeface="Calibri"/>
              <a:cs typeface="Calibri"/>
            </a:endParaRPr>
          </a:p>
          <a:p>
            <a:r>
              <a:rPr lang="fi-FI" b="1" err="1"/>
              <a:t>What</a:t>
            </a:r>
            <a:r>
              <a:rPr lang="fi-FI" b="1"/>
              <a:t> </a:t>
            </a:r>
            <a:r>
              <a:rPr lang="fi-FI" b="1" err="1"/>
              <a:t>can</a:t>
            </a:r>
            <a:r>
              <a:rPr lang="fi-FI" b="1"/>
              <a:t> </a:t>
            </a:r>
            <a:r>
              <a:rPr lang="fi-FI" b="1" err="1"/>
              <a:t>the</a:t>
            </a:r>
            <a:r>
              <a:rPr lang="fi-FI" b="1"/>
              <a:t> </a:t>
            </a:r>
            <a:r>
              <a:rPr lang="fi-FI" b="1" err="1"/>
              <a:t>work</a:t>
            </a:r>
            <a:r>
              <a:rPr lang="fi-FI" b="1"/>
              <a:t> </a:t>
            </a:r>
            <a:r>
              <a:rPr lang="fi-FI" b="1" err="1"/>
              <a:t>provide</a:t>
            </a:r>
            <a:r>
              <a:rPr lang="fi-FI" b="1"/>
              <a:t> to </a:t>
            </a:r>
            <a:r>
              <a:rPr lang="fi-FI" b="1" err="1"/>
              <a:t>you</a:t>
            </a:r>
            <a:r>
              <a:rPr lang="fi-FI" b="1"/>
              <a:t>? How </a:t>
            </a:r>
            <a:r>
              <a:rPr lang="fi-FI" b="1" err="1"/>
              <a:t>does</a:t>
            </a:r>
            <a:r>
              <a:rPr lang="fi-FI" b="1"/>
              <a:t> </a:t>
            </a:r>
            <a:r>
              <a:rPr lang="fi-FI" b="1" err="1"/>
              <a:t>the</a:t>
            </a:r>
            <a:r>
              <a:rPr lang="fi-FI" b="1"/>
              <a:t> </a:t>
            </a:r>
            <a:r>
              <a:rPr lang="fi-FI" b="1" err="1"/>
              <a:t>work</a:t>
            </a:r>
            <a:r>
              <a:rPr lang="fi-FI" b="1"/>
              <a:t> </a:t>
            </a:r>
            <a:r>
              <a:rPr lang="fi-FI" b="1" err="1"/>
              <a:t>boost</a:t>
            </a:r>
            <a:r>
              <a:rPr lang="fi-FI" b="1"/>
              <a:t> </a:t>
            </a:r>
            <a:r>
              <a:rPr lang="fi-FI" b="1" err="1"/>
              <a:t>your</a:t>
            </a:r>
            <a:r>
              <a:rPr lang="fi-FI" b="1"/>
              <a:t> </a:t>
            </a:r>
            <a:r>
              <a:rPr lang="fi-FI" b="1" err="1"/>
              <a:t>motivation</a:t>
            </a:r>
            <a:r>
              <a:rPr lang="fi-FI" b="1"/>
              <a:t>?</a:t>
            </a:r>
            <a:endParaRPr lang="fi-FI" b="1">
              <a:ea typeface="Calibri"/>
              <a:cs typeface="Calibri"/>
            </a:endParaRPr>
          </a:p>
          <a:p>
            <a:endParaRPr lang="fi-FI"/>
          </a:p>
        </p:txBody>
      </p:sp>
    </p:spTree>
    <p:extLst>
      <p:ext uri="{BB962C8B-B14F-4D97-AF65-F5344CB8AC3E}">
        <p14:creationId xmlns:p14="http://schemas.microsoft.com/office/powerpoint/2010/main" val="4236993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FAD4B-6F6F-432C-80EC-377A630F1332}"/>
              </a:ext>
            </a:extLst>
          </p:cNvPr>
          <p:cNvSpPr>
            <a:spLocks noGrp="1"/>
          </p:cNvSpPr>
          <p:nvPr>
            <p:ph type="title"/>
          </p:nvPr>
        </p:nvSpPr>
        <p:spPr>
          <a:xfrm>
            <a:off x="838200" y="1486353"/>
            <a:ext cx="10114280" cy="1325563"/>
          </a:xfrm>
        </p:spPr>
        <p:txBody>
          <a:bodyPr lIns="91440" tIns="45720" rIns="91440" bIns="45720" anchor="t"/>
          <a:lstStyle/>
          <a:p>
            <a:r>
              <a:rPr lang="fi-FI" dirty="0" err="1"/>
              <a:t>Examples</a:t>
            </a:r>
            <a:r>
              <a:rPr lang="fi-FI" dirty="0"/>
              <a:t> of </a:t>
            </a:r>
            <a:r>
              <a:rPr lang="fi-FI" dirty="0" err="1"/>
              <a:t>work-related</a:t>
            </a:r>
            <a:r>
              <a:rPr lang="fi-FI" dirty="0"/>
              <a:t> </a:t>
            </a:r>
            <a:r>
              <a:rPr lang="fi-FI" dirty="0" err="1"/>
              <a:t>motivations</a:t>
            </a:r>
            <a:r>
              <a:rPr lang="fi-FI" dirty="0"/>
              <a:t>: </a:t>
            </a:r>
            <a:r>
              <a:rPr lang="fi-FI" dirty="0" err="1"/>
              <a:t>you</a:t>
            </a:r>
            <a:r>
              <a:rPr lang="fi-FI" dirty="0"/>
              <a:t> </a:t>
            </a:r>
            <a:r>
              <a:rPr lang="fi-FI" dirty="0" err="1"/>
              <a:t>may</a:t>
            </a:r>
            <a:r>
              <a:rPr lang="fi-FI" dirty="0"/>
              <a:t> </a:t>
            </a:r>
            <a:r>
              <a:rPr lang="fi-FI" dirty="0" err="1"/>
              <a:t>want</a:t>
            </a:r>
            <a:r>
              <a:rPr lang="fi-FI" dirty="0"/>
              <a:t> to…</a:t>
            </a:r>
          </a:p>
        </p:txBody>
      </p:sp>
      <p:sp>
        <p:nvSpPr>
          <p:cNvPr id="3" name="Content Placeholder 2">
            <a:extLst>
              <a:ext uri="{FF2B5EF4-FFF2-40B4-BE49-F238E27FC236}">
                <a16:creationId xmlns:a16="http://schemas.microsoft.com/office/drawing/2014/main" id="{EAF6F113-0C77-4458-AEA9-A2AB065275C7}"/>
              </a:ext>
            </a:extLst>
          </p:cNvPr>
          <p:cNvSpPr>
            <a:spLocks noGrp="1"/>
          </p:cNvSpPr>
          <p:nvPr>
            <p:ph idx="1"/>
          </p:nvPr>
        </p:nvSpPr>
        <p:spPr/>
        <p:txBody>
          <a:bodyPr lIns="91440" tIns="45720" rIns="91440" bIns="45720" anchor="t"/>
          <a:lstStyle/>
          <a:p>
            <a:r>
              <a:rPr lang="fi-FI"/>
              <a:t>Learn something new</a:t>
            </a:r>
            <a:endParaRPr lang="fi-FI" sz="2800"/>
          </a:p>
          <a:p>
            <a:r>
              <a:rPr lang="fi-FI" sz="2800"/>
              <a:t>Influence attitudes; make a difference</a:t>
            </a:r>
            <a:endParaRPr lang="fi-FI" sz="2800">
              <a:cs typeface="Calibri"/>
            </a:endParaRPr>
          </a:p>
          <a:p>
            <a:r>
              <a:rPr lang="fi-FI" sz="2800"/>
              <a:t>Help people; share </a:t>
            </a:r>
            <a:r>
              <a:rPr lang="fi-FI"/>
              <a:t>information</a:t>
            </a:r>
            <a:endParaRPr lang="fi-FI" sz="2800">
              <a:ea typeface="Calibri"/>
              <a:cs typeface="Calibri"/>
            </a:endParaRPr>
          </a:p>
          <a:p>
            <a:r>
              <a:rPr lang="fi-FI" sz="2800">
                <a:cs typeface="Calibri"/>
              </a:rPr>
              <a:t>Be creative; solve problems</a:t>
            </a:r>
          </a:p>
          <a:p>
            <a:r>
              <a:rPr lang="fi-FI" sz="2800">
                <a:cs typeface="Calibri"/>
              </a:rPr>
              <a:t>Achieve goals; get recognition</a:t>
            </a:r>
            <a:endParaRPr lang="fi-FI" sz="2800"/>
          </a:p>
          <a:p>
            <a:r>
              <a:rPr lang="fi-FI" sz="2800"/>
              <a:t>Have responsibility; get management experience</a:t>
            </a:r>
            <a:endParaRPr lang="fi-FI" sz="2800">
              <a:cs typeface="Calibri"/>
            </a:endParaRPr>
          </a:p>
          <a:p>
            <a:r>
              <a:rPr lang="fi-FI" sz="2800"/>
              <a:t>Collaborate; feel belongingness</a:t>
            </a:r>
            <a:endParaRPr lang="fi-FI" sz="2800">
              <a:cs typeface="Calibri"/>
            </a:endParaRPr>
          </a:p>
        </p:txBody>
      </p:sp>
    </p:spTree>
    <p:extLst>
      <p:ext uri="{BB962C8B-B14F-4D97-AF65-F5344CB8AC3E}">
        <p14:creationId xmlns:p14="http://schemas.microsoft.com/office/powerpoint/2010/main" val="3041316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6CF18-40E1-4F35-C301-8EDA2AE0FACC}"/>
              </a:ext>
            </a:extLst>
          </p:cNvPr>
          <p:cNvSpPr>
            <a:spLocks noGrp="1"/>
          </p:cNvSpPr>
          <p:nvPr>
            <p:ph type="title"/>
          </p:nvPr>
        </p:nvSpPr>
        <p:spPr>
          <a:xfrm>
            <a:off x="524740" y="620392"/>
            <a:ext cx="3881005" cy="5504688"/>
          </a:xfrm>
        </p:spPr>
        <p:txBody>
          <a:bodyPr vert="horz" lIns="91440" tIns="45720" rIns="91440" bIns="45720" rtlCol="0" anchor="ctr">
            <a:normAutofit/>
          </a:bodyPr>
          <a:lstStyle/>
          <a:p>
            <a:r>
              <a:rPr lang="en-US" sz="6000" kern="1200" dirty="0">
                <a:solidFill>
                  <a:srgbClr val="002060"/>
                </a:solidFill>
                <a:latin typeface="+mj-lt"/>
                <a:ea typeface="+mj-ea"/>
                <a:cs typeface="+mj-cs"/>
              </a:rPr>
              <a:t>Share with a person next to you</a:t>
            </a:r>
          </a:p>
        </p:txBody>
      </p:sp>
      <p:graphicFrame>
        <p:nvGraphicFramePr>
          <p:cNvPr id="5" name="Content Placeholder 2">
            <a:extLst>
              <a:ext uri="{FF2B5EF4-FFF2-40B4-BE49-F238E27FC236}">
                <a16:creationId xmlns:a16="http://schemas.microsoft.com/office/drawing/2014/main" id="{0AC7E9A7-6B53-F0D4-EEAD-866CB65D603E}"/>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7171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4B3AA-C489-77B8-CC08-EAFD1A2E9A48}"/>
              </a:ext>
            </a:extLst>
          </p:cNvPr>
          <p:cNvSpPr>
            <a:spLocks noGrp="1"/>
          </p:cNvSpPr>
          <p:nvPr>
            <p:ph type="title"/>
          </p:nvPr>
        </p:nvSpPr>
        <p:spPr>
          <a:xfrm>
            <a:off x="640080" y="1047264"/>
            <a:ext cx="4368602" cy="1956841"/>
          </a:xfrm>
        </p:spPr>
        <p:txBody>
          <a:bodyPr vert="horz" lIns="91440" tIns="45720" rIns="91440" bIns="45720" rtlCol="0" anchor="b">
            <a:normAutofit/>
          </a:bodyPr>
          <a:lstStyle/>
          <a:p>
            <a:r>
              <a:rPr lang="en-US" sz="3600"/>
              <a:t>Write down, why were you hired? What’s important in a job?</a:t>
            </a:r>
          </a:p>
        </p:txBody>
      </p:sp>
      <p:sp>
        <p:nvSpPr>
          <p:cNvPr id="3" name="Content Placeholder 2">
            <a:extLst>
              <a:ext uri="{FF2B5EF4-FFF2-40B4-BE49-F238E27FC236}">
                <a16:creationId xmlns:a16="http://schemas.microsoft.com/office/drawing/2014/main" id="{EB041313-235E-E8C7-A601-A09720DD303F}"/>
              </a:ext>
            </a:extLst>
          </p:cNvPr>
          <p:cNvSpPr>
            <a:spLocks noGrp="1"/>
          </p:cNvSpPr>
          <p:nvPr>
            <p:ph idx="1"/>
          </p:nvPr>
        </p:nvSpPr>
        <p:spPr>
          <a:xfrm>
            <a:off x="640080" y="3428999"/>
            <a:ext cx="4582160" cy="3243797"/>
          </a:xfrm>
        </p:spPr>
        <p:txBody>
          <a:bodyPr vert="horz" lIns="91440" tIns="45720" rIns="91440" bIns="45720" rtlCol="0" anchor="t">
            <a:normAutofit/>
          </a:bodyPr>
          <a:lstStyle/>
          <a:p>
            <a:r>
              <a:rPr lang="en-US" sz="2400" dirty="0"/>
              <a:t>Use one post-it per reason</a:t>
            </a:r>
          </a:p>
          <a:p>
            <a:r>
              <a:rPr lang="en-US" sz="2400" dirty="0"/>
              <a:t>Think about your values and motivation concerning work, even a mission if you have one</a:t>
            </a:r>
            <a:endParaRPr lang="en-US" sz="2400" dirty="0">
              <a:cs typeface="Calibri"/>
            </a:endParaRPr>
          </a:p>
          <a:p>
            <a:endParaRPr lang="en-US" sz="2400"/>
          </a:p>
          <a:p>
            <a:r>
              <a:rPr lang="en-US" sz="2400" dirty="0"/>
              <a:t>GOAL: to show the employer why</a:t>
            </a:r>
            <a:r>
              <a:rPr lang="en-US" sz="2400" dirty="0">
                <a:cs typeface="Calibri"/>
              </a:rPr>
              <a:t> you are motivated to excel in the job</a:t>
            </a:r>
          </a:p>
          <a:p>
            <a:endParaRPr lang="en-US" sz="2400" dirty="0">
              <a:solidFill>
                <a:srgbClr val="FF0000"/>
              </a:solidFill>
              <a:cs typeface="Calibri"/>
            </a:endParaRPr>
          </a:p>
        </p:txBody>
      </p:sp>
      <p:pic>
        <p:nvPicPr>
          <p:cNvPr id="5" name="Picture 4" descr="Wall of advesive notes with one standing out">
            <a:extLst>
              <a:ext uri="{FF2B5EF4-FFF2-40B4-BE49-F238E27FC236}">
                <a16:creationId xmlns:a16="http://schemas.microsoft.com/office/drawing/2014/main" id="{836B43DD-08D1-5DC7-1820-9B6892064C83}"/>
              </a:ext>
            </a:extLst>
          </p:cNvPr>
          <p:cNvPicPr>
            <a:picLocks noChangeAspect="1"/>
          </p:cNvPicPr>
          <p:nvPr/>
        </p:nvPicPr>
        <p:blipFill rotWithShape="1">
          <a:blip r:embed="rId3">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16658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8D26F-F63B-4470-A8D0-56F511372566}"/>
              </a:ext>
            </a:extLst>
          </p:cNvPr>
          <p:cNvSpPr>
            <a:spLocks noGrp="1"/>
          </p:cNvSpPr>
          <p:nvPr>
            <p:ph type="title"/>
          </p:nvPr>
        </p:nvSpPr>
        <p:spPr>
          <a:xfrm>
            <a:off x="838200" y="1486353"/>
            <a:ext cx="10290544" cy="1325563"/>
          </a:xfrm>
        </p:spPr>
        <p:txBody>
          <a:bodyPr lIns="91440" tIns="45720" rIns="91440" bIns="45720" anchor="t"/>
          <a:lstStyle/>
          <a:p>
            <a:r>
              <a:rPr lang="fi-FI" err="1"/>
              <a:t>What</a:t>
            </a:r>
            <a:r>
              <a:rPr lang="fi-FI"/>
              <a:t> </a:t>
            </a:r>
            <a:r>
              <a:rPr lang="fi-FI" err="1"/>
              <a:t>skills</a:t>
            </a:r>
            <a:r>
              <a:rPr lang="fi-FI"/>
              <a:t> and </a:t>
            </a:r>
            <a:r>
              <a:rPr lang="fi-FI" err="1"/>
              <a:t>competences</a:t>
            </a:r>
            <a:r>
              <a:rPr lang="fi-FI"/>
              <a:t> </a:t>
            </a:r>
            <a:r>
              <a:rPr lang="fi-FI" err="1"/>
              <a:t>do</a:t>
            </a:r>
            <a:r>
              <a:rPr lang="fi-FI"/>
              <a:t> </a:t>
            </a:r>
            <a:r>
              <a:rPr lang="fi-FI" err="1"/>
              <a:t>you</a:t>
            </a:r>
            <a:r>
              <a:rPr lang="fi-FI"/>
              <a:t> </a:t>
            </a:r>
            <a:r>
              <a:rPr lang="fi-FI" err="1"/>
              <a:t>have</a:t>
            </a:r>
            <a:r>
              <a:rPr lang="fi-FI"/>
              <a:t>? </a:t>
            </a:r>
            <a:br>
              <a:rPr lang="fi-FI"/>
            </a:br>
            <a:r>
              <a:rPr lang="fi-FI" err="1"/>
              <a:t>Examples</a:t>
            </a:r>
            <a:r>
              <a:rPr lang="fi-FI"/>
              <a:t> of </a:t>
            </a:r>
            <a:r>
              <a:rPr lang="fi-FI" err="1"/>
              <a:t>so-called</a:t>
            </a:r>
            <a:r>
              <a:rPr lang="fi-FI"/>
              <a:t> soft and </a:t>
            </a:r>
            <a:r>
              <a:rPr lang="fi-FI" err="1"/>
              <a:t>hard</a:t>
            </a:r>
            <a:r>
              <a:rPr lang="fi-FI"/>
              <a:t> </a:t>
            </a:r>
            <a:r>
              <a:rPr lang="fi-FI" err="1"/>
              <a:t>skills</a:t>
            </a:r>
            <a:r>
              <a:rPr lang="fi-FI"/>
              <a:t> </a:t>
            </a:r>
          </a:p>
        </p:txBody>
      </p:sp>
      <p:sp>
        <p:nvSpPr>
          <p:cNvPr id="3" name="Content Placeholder 2">
            <a:extLst>
              <a:ext uri="{FF2B5EF4-FFF2-40B4-BE49-F238E27FC236}">
                <a16:creationId xmlns:a16="http://schemas.microsoft.com/office/drawing/2014/main" id="{3919EA25-F95A-48DA-92CF-FF7FF0B593CC}"/>
              </a:ext>
            </a:extLst>
          </p:cNvPr>
          <p:cNvSpPr>
            <a:spLocks noGrp="1"/>
          </p:cNvSpPr>
          <p:nvPr>
            <p:ph idx="1"/>
          </p:nvPr>
        </p:nvSpPr>
        <p:spPr>
          <a:xfrm>
            <a:off x="838200" y="2946853"/>
            <a:ext cx="3192379" cy="3497490"/>
          </a:xfrm>
          <a:solidFill>
            <a:schemeClr val="accent4">
              <a:lumMod val="20000"/>
              <a:lumOff val="80000"/>
            </a:schemeClr>
          </a:solidFill>
        </p:spPr>
        <p:txBody>
          <a:bodyPr/>
          <a:lstStyle/>
          <a:p>
            <a:r>
              <a:rPr lang="fi-FI"/>
              <a:t>Teamwork</a:t>
            </a:r>
          </a:p>
          <a:p>
            <a:r>
              <a:rPr lang="fi-FI"/>
              <a:t>Communication</a:t>
            </a:r>
          </a:p>
          <a:p>
            <a:r>
              <a:rPr lang="fi-FI"/>
              <a:t>Creativity</a:t>
            </a:r>
          </a:p>
          <a:p>
            <a:r>
              <a:rPr lang="fi-FI"/>
              <a:t>Problem-solving</a:t>
            </a:r>
          </a:p>
          <a:p>
            <a:r>
              <a:rPr lang="fi-FI"/>
              <a:t>International relations</a:t>
            </a:r>
          </a:p>
          <a:p>
            <a:r>
              <a:rPr lang="fi-FI"/>
              <a:t>Attention to detail</a:t>
            </a:r>
          </a:p>
          <a:p>
            <a:endParaRPr lang="fi-FI"/>
          </a:p>
        </p:txBody>
      </p:sp>
      <p:sp>
        <p:nvSpPr>
          <p:cNvPr id="4" name="Content Placeholder 2">
            <a:extLst>
              <a:ext uri="{FF2B5EF4-FFF2-40B4-BE49-F238E27FC236}">
                <a16:creationId xmlns:a16="http://schemas.microsoft.com/office/drawing/2014/main" id="{479BC2E4-BBCE-4549-B673-B195B8279D90}"/>
              </a:ext>
            </a:extLst>
          </p:cNvPr>
          <p:cNvSpPr txBox="1">
            <a:spLocks/>
          </p:cNvSpPr>
          <p:nvPr/>
        </p:nvSpPr>
        <p:spPr>
          <a:xfrm>
            <a:off x="7832558" y="2946853"/>
            <a:ext cx="3192379" cy="3497490"/>
          </a:xfrm>
          <a:prstGeom prst="rect">
            <a:avLst/>
          </a:prstGeom>
          <a:solidFill>
            <a:schemeClr val="accent4">
              <a:lumMod val="60000"/>
              <a:lumOff val="4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t>Programming languages</a:t>
            </a:r>
          </a:p>
          <a:p>
            <a:r>
              <a:rPr lang="fi-FI"/>
              <a:t>Data mining</a:t>
            </a:r>
          </a:p>
          <a:p>
            <a:r>
              <a:rPr lang="fi-FI"/>
              <a:t>Analytics</a:t>
            </a:r>
          </a:p>
          <a:p>
            <a:r>
              <a:rPr lang="fi-FI"/>
              <a:t>Design</a:t>
            </a:r>
          </a:p>
          <a:p>
            <a:r>
              <a:rPr lang="fi-FI"/>
              <a:t>Lean manufacture</a:t>
            </a:r>
          </a:p>
          <a:p>
            <a:endParaRPr lang="fi-FI"/>
          </a:p>
          <a:p>
            <a:endParaRPr lang="fi-FI"/>
          </a:p>
        </p:txBody>
      </p:sp>
      <p:sp>
        <p:nvSpPr>
          <p:cNvPr id="5" name="Content Placeholder 2">
            <a:extLst>
              <a:ext uri="{FF2B5EF4-FFF2-40B4-BE49-F238E27FC236}">
                <a16:creationId xmlns:a16="http://schemas.microsoft.com/office/drawing/2014/main" id="{7040B8B4-DF5A-4C86-8ABF-EBE993C1E23B}"/>
              </a:ext>
            </a:extLst>
          </p:cNvPr>
          <p:cNvSpPr txBox="1">
            <a:spLocks/>
          </p:cNvSpPr>
          <p:nvPr/>
        </p:nvSpPr>
        <p:spPr>
          <a:xfrm>
            <a:off x="4335379" y="2946853"/>
            <a:ext cx="3192379" cy="3497490"/>
          </a:xfrm>
          <a:prstGeom prst="rect">
            <a:avLst/>
          </a:prstGeom>
          <a:solidFill>
            <a:schemeClr val="accent4">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t>Foreign languages</a:t>
            </a:r>
          </a:p>
          <a:p>
            <a:r>
              <a:rPr lang="fi-FI"/>
              <a:t>Project management</a:t>
            </a:r>
            <a:endParaRPr lang="fi-FI">
              <a:cs typeface="Calibri"/>
            </a:endParaRPr>
          </a:p>
          <a:p>
            <a:r>
              <a:rPr lang="fi-FI"/>
              <a:t>Customer service</a:t>
            </a:r>
          </a:p>
          <a:p>
            <a:r>
              <a:rPr lang="fi-FI">
                <a:cs typeface="Calibri"/>
              </a:rPr>
              <a:t>ICT skills</a:t>
            </a:r>
          </a:p>
          <a:p>
            <a:endParaRPr lang="fi-FI"/>
          </a:p>
        </p:txBody>
      </p:sp>
    </p:spTree>
    <p:extLst>
      <p:ext uri="{BB962C8B-B14F-4D97-AF65-F5344CB8AC3E}">
        <p14:creationId xmlns:p14="http://schemas.microsoft.com/office/powerpoint/2010/main" val="359348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6CF18-40E1-4F35-C301-8EDA2AE0FACC}"/>
              </a:ext>
            </a:extLst>
          </p:cNvPr>
          <p:cNvSpPr>
            <a:spLocks noGrp="1"/>
          </p:cNvSpPr>
          <p:nvPr>
            <p:ph type="title"/>
          </p:nvPr>
        </p:nvSpPr>
        <p:spPr>
          <a:xfrm>
            <a:off x="524741" y="620392"/>
            <a:ext cx="3922568" cy="5504688"/>
          </a:xfrm>
        </p:spPr>
        <p:txBody>
          <a:bodyPr vert="horz" lIns="91440" tIns="45720" rIns="91440" bIns="45720" rtlCol="0" anchor="ctr">
            <a:normAutofit/>
          </a:bodyPr>
          <a:lstStyle/>
          <a:p>
            <a:r>
              <a:rPr lang="en-US" sz="6000" kern="1200" dirty="0">
                <a:solidFill>
                  <a:srgbClr val="002060"/>
                </a:solidFill>
                <a:latin typeface="+mj-lt"/>
                <a:ea typeface="+mj-ea"/>
                <a:cs typeface="+mj-cs"/>
              </a:rPr>
              <a:t>Share with a person next to you</a:t>
            </a:r>
          </a:p>
        </p:txBody>
      </p:sp>
      <p:graphicFrame>
        <p:nvGraphicFramePr>
          <p:cNvPr id="5" name="Content Placeholder 2">
            <a:extLst>
              <a:ext uri="{FF2B5EF4-FFF2-40B4-BE49-F238E27FC236}">
                <a16:creationId xmlns:a16="http://schemas.microsoft.com/office/drawing/2014/main" id="{0AC7E9A7-6B53-F0D4-EEAD-866CB65D603E}"/>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2918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1368</Words>
  <Application>Microsoft Macintosh PowerPoint</Application>
  <PresentationFormat>Laajakuva</PresentationFormat>
  <Paragraphs>81</Paragraphs>
  <Slides>11</Slides>
  <Notes>9</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11</vt:i4>
      </vt:variant>
    </vt:vector>
  </HeadingPairs>
  <TitlesOfParts>
    <vt:vector size="15" baseType="lpstr">
      <vt:lpstr>Arial</vt:lpstr>
      <vt:lpstr>Calibri</vt:lpstr>
      <vt:lpstr>Calibri Light</vt:lpstr>
      <vt:lpstr>Office Theme</vt:lpstr>
      <vt:lpstr>PowerPoint-esitys</vt:lpstr>
      <vt:lpstr> Talent poster:  an exercise for articulating your skills and motivation</vt:lpstr>
      <vt:lpstr>Imagine...</vt:lpstr>
      <vt:lpstr>Why is your boss impressed?</vt:lpstr>
      <vt:lpstr>Examples of work-related motivations: you may want to…</vt:lpstr>
      <vt:lpstr>Share with a person next to you</vt:lpstr>
      <vt:lpstr>Write down, why were you hired? What’s important in a job?</vt:lpstr>
      <vt:lpstr>What skills and competences do you have?  Examples of so-called soft and hard skills </vt:lpstr>
      <vt:lpstr>Share with a person next to you</vt:lpstr>
      <vt:lpstr>Write down, what are you good at? What skills do you have?</vt:lpstr>
      <vt:lpstr>Wrapping up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Minttu Rantanen (TAMK)</dc:creator>
  <cp:lastModifiedBy>Noora Eilola</cp:lastModifiedBy>
  <cp:revision>9</cp:revision>
  <dcterms:created xsi:type="dcterms:W3CDTF">2020-06-11T11:56:50Z</dcterms:created>
  <dcterms:modified xsi:type="dcterms:W3CDTF">2022-07-14T14:00:21Z</dcterms:modified>
</cp:coreProperties>
</file>