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4"/>
  </p:notesMasterIdLst>
  <p:sldIdLst>
    <p:sldId id="257" r:id="rId2"/>
    <p:sldId id="290" r:id="rId3"/>
    <p:sldId id="281" r:id="rId4"/>
    <p:sldId id="287" r:id="rId5"/>
    <p:sldId id="286" r:id="rId6"/>
    <p:sldId id="307" r:id="rId7"/>
    <p:sldId id="264" r:id="rId8"/>
    <p:sldId id="297" r:id="rId9"/>
    <p:sldId id="296" r:id="rId10"/>
    <p:sldId id="324" r:id="rId11"/>
    <p:sldId id="317" r:id="rId12"/>
    <p:sldId id="294" r:id="rId13"/>
    <p:sldId id="271" r:id="rId14"/>
    <p:sldId id="260" r:id="rId15"/>
    <p:sldId id="306" r:id="rId16"/>
    <p:sldId id="325" r:id="rId17"/>
    <p:sldId id="322" r:id="rId18"/>
    <p:sldId id="288" r:id="rId19"/>
    <p:sldId id="326" r:id="rId20"/>
    <p:sldId id="313" r:id="rId21"/>
    <p:sldId id="298" r:id="rId22"/>
    <p:sldId id="327" r:id="rId23"/>
    <p:sldId id="328" r:id="rId24"/>
    <p:sldId id="300" r:id="rId25"/>
    <p:sldId id="329" r:id="rId26"/>
    <p:sldId id="330" r:id="rId27"/>
    <p:sldId id="304" r:id="rId28"/>
    <p:sldId id="331" r:id="rId29"/>
    <p:sldId id="332" r:id="rId30"/>
    <p:sldId id="315" r:id="rId31"/>
    <p:sldId id="316" r:id="rId32"/>
    <p:sldId id="333" r:id="rId33"/>
  </p:sldIdLst>
  <p:sldSz cx="12192000" cy="6858000"/>
  <p:notesSz cx="6858000" cy="9144000"/>
  <p:defaultTextStyle>
    <a:defPPr>
      <a:defRPr lang="en-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AF9C137-69FE-6642-B5A9-18E33F310E97}" v="2" dt="2022-03-16T13:44:00.68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523"/>
    <p:restoredTop sz="83125"/>
  </p:normalViewPr>
  <p:slideViewPr>
    <p:cSldViewPr snapToGrid="0" snapToObjects="1">
      <p:cViewPr varScale="1">
        <p:scale>
          <a:sx n="91" d="100"/>
          <a:sy n="91" d="100"/>
        </p:scale>
        <p:origin x="1672"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5/10/relationships/revisionInfo" Target="revisionInfo.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diagrams/_rels/data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svg"/><Relationship Id="rId1" Type="http://schemas.openxmlformats.org/officeDocument/2006/relationships/image" Target="../media/image16.png"/><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s>
</file>

<file path=ppt/diagrams/_rels/data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svg"/><Relationship Id="rId1" Type="http://schemas.openxmlformats.org/officeDocument/2006/relationships/image" Target="../media/image16.png"/><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19.svg"/></Relationships>
</file>

<file path=ppt/diagrams/_rels/drawing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svg"/><Relationship Id="rId1" Type="http://schemas.openxmlformats.org/officeDocument/2006/relationships/image" Target="../media/image16.png"/><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s>
</file>

<file path=ppt/diagrams/_rels/drawing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svg"/><Relationship Id="rId1" Type="http://schemas.openxmlformats.org/officeDocument/2006/relationships/image" Target="../media/image16.png"/><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19.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081C7DB-62F8-43FB-945D-509AA5F51439}"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59ABBFC5-1EA2-48FF-B825-C22416C4BC6D}">
      <dgm:prSet/>
      <dgm:spPr/>
      <dgm:t>
        <a:bodyPr/>
        <a:lstStyle/>
        <a:p>
          <a:pPr>
            <a:lnSpc>
              <a:spcPct val="100000"/>
            </a:lnSpc>
          </a:pPr>
          <a:r>
            <a:rPr lang="en-US"/>
            <a:t>Mikä sinua motivoi?</a:t>
          </a:r>
        </a:p>
      </dgm:t>
    </dgm:pt>
    <dgm:pt modelId="{076AE8D4-F319-4761-AD2B-A123D903DBFC}" type="parTrans" cxnId="{60969DD9-C6C5-4527-9B9D-194655DF2F12}">
      <dgm:prSet/>
      <dgm:spPr/>
      <dgm:t>
        <a:bodyPr/>
        <a:lstStyle/>
        <a:p>
          <a:endParaRPr lang="en-US"/>
        </a:p>
      </dgm:t>
    </dgm:pt>
    <dgm:pt modelId="{823A4B29-497B-43C2-9102-DF54999C261C}" type="sibTrans" cxnId="{60969DD9-C6C5-4527-9B9D-194655DF2F12}">
      <dgm:prSet/>
      <dgm:spPr/>
      <dgm:t>
        <a:bodyPr/>
        <a:lstStyle/>
        <a:p>
          <a:endParaRPr lang="en-US"/>
        </a:p>
      </dgm:t>
    </dgm:pt>
    <dgm:pt modelId="{0320BF01-5565-4D26-9369-77B55B14B607}">
      <dgm:prSet/>
      <dgm:spPr/>
      <dgm:t>
        <a:bodyPr/>
        <a:lstStyle/>
        <a:p>
          <a:pPr>
            <a:lnSpc>
              <a:spcPct val="100000"/>
            </a:lnSpc>
          </a:pPr>
          <a:r>
            <a:rPr lang="en-US" err="1"/>
            <a:t>Mikä</a:t>
          </a:r>
          <a:r>
            <a:rPr lang="en-US"/>
            <a:t> </a:t>
          </a:r>
          <a:r>
            <a:rPr lang="en-US" err="1"/>
            <a:t>tekee</a:t>
          </a:r>
          <a:r>
            <a:rPr lang="en-US"/>
            <a:t> </a:t>
          </a:r>
          <a:r>
            <a:rPr lang="en-US" err="1"/>
            <a:t>työstä</a:t>
          </a:r>
          <a:r>
            <a:rPr lang="en-US"/>
            <a:t> </a:t>
          </a:r>
          <a:r>
            <a:rPr lang="en-US" err="1"/>
            <a:t>merkityksellisen</a:t>
          </a:r>
          <a:r>
            <a:rPr lang="en-US"/>
            <a:t>?</a:t>
          </a:r>
        </a:p>
      </dgm:t>
    </dgm:pt>
    <dgm:pt modelId="{D483D940-9C3D-4943-A216-1E3BEA406695}" type="parTrans" cxnId="{64248363-B798-4A3C-A2DC-27C0F72F1E21}">
      <dgm:prSet/>
      <dgm:spPr/>
      <dgm:t>
        <a:bodyPr/>
        <a:lstStyle/>
        <a:p>
          <a:endParaRPr lang="fi-FI"/>
        </a:p>
      </dgm:t>
    </dgm:pt>
    <dgm:pt modelId="{4FE37C09-E3AE-4D57-BDB6-1D3AA9596241}" type="sibTrans" cxnId="{64248363-B798-4A3C-A2DC-27C0F72F1E21}">
      <dgm:prSet/>
      <dgm:spPr/>
      <dgm:t>
        <a:bodyPr/>
        <a:lstStyle/>
        <a:p>
          <a:endParaRPr lang="fi-FI"/>
        </a:p>
      </dgm:t>
    </dgm:pt>
    <dgm:pt modelId="{6326F637-6A96-4DD7-AB2D-E7F758F7827A}">
      <dgm:prSet/>
      <dgm:spPr/>
      <dgm:t>
        <a:bodyPr/>
        <a:lstStyle/>
        <a:p>
          <a:pPr>
            <a:lnSpc>
              <a:spcPct val="100000"/>
            </a:lnSpc>
          </a:pPr>
          <a:r>
            <a:rPr lang="en-US" err="1"/>
            <a:t>Millaisia</a:t>
          </a:r>
          <a:r>
            <a:rPr lang="en-US"/>
            <a:t> </a:t>
          </a:r>
          <a:r>
            <a:rPr lang="en-US" err="1"/>
            <a:t>arvoja</a:t>
          </a:r>
          <a:r>
            <a:rPr lang="en-US"/>
            <a:t> ja </a:t>
          </a:r>
          <a:r>
            <a:rPr lang="en-US" err="1"/>
            <a:t>tavoitteita</a:t>
          </a:r>
          <a:r>
            <a:rPr lang="en-US"/>
            <a:t> </a:t>
          </a:r>
          <a:r>
            <a:rPr lang="en-US" err="1"/>
            <a:t>sinulla</a:t>
          </a:r>
          <a:r>
            <a:rPr lang="en-US"/>
            <a:t> on </a:t>
          </a:r>
          <a:r>
            <a:rPr lang="en-US" err="1"/>
            <a:t>työn</a:t>
          </a:r>
          <a:r>
            <a:rPr lang="en-US"/>
            <a:t> </a:t>
          </a:r>
          <a:r>
            <a:rPr lang="en-US" err="1"/>
            <a:t>suhteen</a:t>
          </a:r>
          <a:r>
            <a:rPr lang="en-US"/>
            <a:t>?</a:t>
          </a:r>
        </a:p>
      </dgm:t>
    </dgm:pt>
    <dgm:pt modelId="{176CCC0E-CCC8-484D-A2C6-51C5098E19E9}" type="parTrans" cxnId="{C39851A4-F62D-4F4C-B031-7F6E26AD156A}">
      <dgm:prSet/>
      <dgm:spPr/>
      <dgm:t>
        <a:bodyPr/>
        <a:lstStyle/>
        <a:p>
          <a:endParaRPr lang="fi-FI"/>
        </a:p>
      </dgm:t>
    </dgm:pt>
    <dgm:pt modelId="{4BB48E71-DF73-4CF0-8036-27AC82F0ECE2}" type="sibTrans" cxnId="{C39851A4-F62D-4F4C-B031-7F6E26AD156A}">
      <dgm:prSet/>
      <dgm:spPr/>
      <dgm:t>
        <a:bodyPr/>
        <a:lstStyle/>
        <a:p>
          <a:endParaRPr lang="fi-FI"/>
        </a:p>
      </dgm:t>
    </dgm:pt>
    <dgm:pt modelId="{756E575C-B840-481C-BB94-46A73C35FCE9}" type="pres">
      <dgm:prSet presAssocID="{F081C7DB-62F8-43FB-945D-509AA5F51439}" presName="root" presStyleCnt="0">
        <dgm:presLayoutVars>
          <dgm:dir/>
          <dgm:resizeHandles val="exact"/>
        </dgm:presLayoutVars>
      </dgm:prSet>
      <dgm:spPr/>
    </dgm:pt>
    <dgm:pt modelId="{4850322E-B6B1-4F2C-8D6D-9DC03B968822}" type="pres">
      <dgm:prSet presAssocID="{59ABBFC5-1EA2-48FF-B825-C22416C4BC6D}" presName="compNode" presStyleCnt="0"/>
      <dgm:spPr/>
    </dgm:pt>
    <dgm:pt modelId="{53F3DA42-63CD-4635-96CB-CB338F7AA5E2}" type="pres">
      <dgm:prSet presAssocID="{59ABBFC5-1EA2-48FF-B825-C22416C4BC6D}" presName="bgRect" presStyleLbl="bgShp" presStyleIdx="0" presStyleCnt="3"/>
      <dgm:spPr/>
    </dgm:pt>
    <dgm:pt modelId="{50735C2F-96BD-4714-98A1-C3E2F15EBD60}" type="pres">
      <dgm:prSet presAssocID="{59ABBFC5-1EA2-48FF-B825-C22416C4BC6D}"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User Network"/>
        </a:ext>
      </dgm:extLst>
    </dgm:pt>
    <dgm:pt modelId="{A9FC8FDC-0471-4A81-B004-42EEAE1A7093}" type="pres">
      <dgm:prSet presAssocID="{59ABBFC5-1EA2-48FF-B825-C22416C4BC6D}" presName="spaceRect" presStyleCnt="0"/>
      <dgm:spPr/>
    </dgm:pt>
    <dgm:pt modelId="{5A7DFCEE-E4B1-4219-9023-5D8943AAB5C7}" type="pres">
      <dgm:prSet presAssocID="{59ABBFC5-1EA2-48FF-B825-C22416C4BC6D}" presName="parTx" presStyleLbl="revTx" presStyleIdx="0" presStyleCnt="3">
        <dgm:presLayoutVars>
          <dgm:chMax val="0"/>
          <dgm:chPref val="0"/>
        </dgm:presLayoutVars>
      </dgm:prSet>
      <dgm:spPr/>
    </dgm:pt>
    <dgm:pt modelId="{D2DF22AB-4DDE-4DCA-9BEC-45E97737CFC2}" type="pres">
      <dgm:prSet presAssocID="{823A4B29-497B-43C2-9102-DF54999C261C}" presName="sibTrans" presStyleCnt="0"/>
      <dgm:spPr/>
    </dgm:pt>
    <dgm:pt modelId="{3C4B5103-32AA-4604-9EFE-70C5DE27B1B0}" type="pres">
      <dgm:prSet presAssocID="{0320BF01-5565-4D26-9369-77B55B14B607}" presName="compNode" presStyleCnt="0"/>
      <dgm:spPr/>
    </dgm:pt>
    <dgm:pt modelId="{65D8A273-C957-44C5-9FDF-ABEEB0B56578}" type="pres">
      <dgm:prSet presAssocID="{0320BF01-5565-4D26-9369-77B55B14B607}" presName="bgRect" presStyleLbl="bgShp" presStyleIdx="1" presStyleCnt="3"/>
      <dgm:spPr/>
    </dgm:pt>
    <dgm:pt modelId="{683C3A97-C89C-4E1C-B840-86BE56786082}" type="pres">
      <dgm:prSet presAssocID="{0320BF01-5565-4D26-9369-77B55B14B607}"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Lightbulb"/>
        </a:ext>
      </dgm:extLst>
    </dgm:pt>
    <dgm:pt modelId="{594F93DE-0048-4CF0-9369-C1778DB0FD62}" type="pres">
      <dgm:prSet presAssocID="{0320BF01-5565-4D26-9369-77B55B14B607}" presName="spaceRect" presStyleCnt="0"/>
      <dgm:spPr/>
    </dgm:pt>
    <dgm:pt modelId="{8B219E30-61B6-4D3E-BAE3-73A4292415FB}" type="pres">
      <dgm:prSet presAssocID="{0320BF01-5565-4D26-9369-77B55B14B607}" presName="parTx" presStyleLbl="revTx" presStyleIdx="1" presStyleCnt="3">
        <dgm:presLayoutVars>
          <dgm:chMax val="0"/>
          <dgm:chPref val="0"/>
        </dgm:presLayoutVars>
      </dgm:prSet>
      <dgm:spPr/>
    </dgm:pt>
    <dgm:pt modelId="{2F982BB9-FFB3-4ECD-9325-C87931C3970B}" type="pres">
      <dgm:prSet presAssocID="{4FE37C09-E3AE-4D57-BDB6-1D3AA9596241}" presName="sibTrans" presStyleCnt="0"/>
      <dgm:spPr/>
    </dgm:pt>
    <dgm:pt modelId="{B7BAF6D5-A99C-4042-BD3A-613BBC6446F7}" type="pres">
      <dgm:prSet presAssocID="{6326F637-6A96-4DD7-AB2D-E7F758F7827A}" presName="compNode" presStyleCnt="0"/>
      <dgm:spPr/>
    </dgm:pt>
    <dgm:pt modelId="{298ED882-818B-470E-8BE3-BA7237E63C45}" type="pres">
      <dgm:prSet presAssocID="{6326F637-6A96-4DD7-AB2D-E7F758F7827A}" presName="bgRect" presStyleLbl="bgShp" presStyleIdx="2" presStyleCnt="3"/>
      <dgm:spPr/>
    </dgm:pt>
    <dgm:pt modelId="{DDDA4C75-3314-4B18-BA08-ABAE9E363B8D}" type="pres">
      <dgm:prSet presAssocID="{6326F637-6A96-4DD7-AB2D-E7F758F7827A}" presName="iconRect" presStyleLbl="node1" presStyleIdx="2" presStyleCnt="3"/>
      <dgm:spPr>
        <a:blipFill>
          <a:blip xmlns:r="http://schemas.openxmlformats.org/officeDocument/2006/relationships" r:embed="rId5">
            <a:extLs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Building Brick Wall with solid fill"/>
        </a:ext>
      </dgm:extLst>
    </dgm:pt>
    <dgm:pt modelId="{33937CF8-C4DE-4ECA-AF32-3C1B08F18B31}" type="pres">
      <dgm:prSet presAssocID="{6326F637-6A96-4DD7-AB2D-E7F758F7827A}" presName="spaceRect" presStyleCnt="0"/>
      <dgm:spPr/>
    </dgm:pt>
    <dgm:pt modelId="{1B0494C8-934A-45DC-A38B-F3526BC82AAF}" type="pres">
      <dgm:prSet presAssocID="{6326F637-6A96-4DD7-AB2D-E7F758F7827A}" presName="parTx" presStyleLbl="revTx" presStyleIdx="2" presStyleCnt="3">
        <dgm:presLayoutVars>
          <dgm:chMax val="0"/>
          <dgm:chPref val="0"/>
        </dgm:presLayoutVars>
      </dgm:prSet>
      <dgm:spPr/>
    </dgm:pt>
  </dgm:ptLst>
  <dgm:cxnLst>
    <dgm:cxn modelId="{E62A4F2C-BECC-4A0B-8120-23D525E56681}" type="presOf" srcId="{0320BF01-5565-4D26-9369-77B55B14B607}" destId="{8B219E30-61B6-4D3E-BAE3-73A4292415FB}" srcOrd="0" destOrd="0" presId="urn:microsoft.com/office/officeart/2018/2/layout/IconVerticalSolidList"/>
    <dgm:cxn modelId="{64248363-B798-4A3C-A2DC-27C0F72F1E21}" srcId="{F081C7DB-62F8-43FB-945D-509AA5F51439}" destId="{0320BF01-5565-4D26-9369-77B55B14B607}" srcOrd="1" destOrd="0" parTransId="{D483D940-9C3D-4943-A216-1E3BEA406695}" sibTransId="{4FE37C09-E3AE-4D57-BDB6-1D3AA9596241}"/>
    <dgm:cxn modelId="{61D6AF8A-7D09-4C95-A200-AF43E88755E1}" type="presOf" srcId="{6326F637-6A96-4DD7-AB2D-E7F758F7827A}" destId="{1B0494C8-934A-45DC-A38B-F3526BC82AAF}" srcOrd="0" destOrd="0" presId="urn:microsoft.com/office/officeart/2018/2/layout/IconVerticalSolidList"/>
    <dgm:cxn modelId="{C39851A4-F62D-4F4C-B031-7F6E26AD156A}" srcId="{F081C7DB-62F8-43FB-945D-509AA5F51439}" destId="{6326F637-6A96-4DD7-AB2D-E7F758F7827A}" srcOrd="2" destOrd="0" parTransId="{176CCC0E-CCC8-484D-A2C6-51C5098E19E9}" sibTransId="{4BB48E71-DF73-4CF0-8036-27AC82F0ECE2}"/>
    <dgm:cxn modelId="{60969DD9-C6C5-4527-9B9D-194655DF2F12}" srcId="{F081C7DB-62F8-43FB-945D-509AA5F51439}" destId="{59ABBFC5-1EA2-48FF-B825-C22416C4BC6D}" srcOrd="0" destOrd="0" parTransId="{076AE8D4-F319-4761-AD2B-A123D903DBFC}" sibTransId="{823A4B29-497B-43C2-9102-DF54999C261C}"/>
    <dgm:cxn modelId="{336149DC-3A38-42EC-9F09-149FB21C5578}" type="presOf" srcId="{59ABBFC5-1EA2-48FF-B825-C22416C4BC6D}" destId="{5A7DFCEE-E4B1-4219-9023-5D8943AAB5C7}" srcOrd="0" destOrd="0" presId="urn:microsoft.com/office/officeart/2018/2/layout/IconVerticalSolidList"/>
    <dgm:cxn modelId="{7BCB24F7-0CFD-4DDE-A625-CEB692E422B3}" type="presOf" srcId="{F081C7DB-62F8-43FB-945D-509AA5F51439}" destId="{756E575C-B840-481C-BB94-46A73C35FCE9}" srcOrd="0" destOrd="0" presId="urn:microsoft.com/office/officeart/2018/2/layout/IconVerticalSolidList"/>
    <dgm:cxn modelId="{5DFE79B4-23BE-48E1-91CA-F2B956C1B760}" type="presParOf" srcId="{756E575C-B840-481C-BB94-46A73C35FCE9}" destId="{4850322E-B6B1-4F2C-8D6D-9DC03B968822}" srcOrd="0" destOrd="0" presId="urn:microsoft.com/office/officeart/2018/2/layout/IconVerticalSolidList"/>
    <dgm:cxn modelId="{AB8BE91A-A356-4594-9A85-98ECA10856DD}" type="presParOf" srcId="{4850322E-B6B1-4F2C-8D6D-9DC03B968822}" destId="{53F3DA42-63CD-4635-96CB-CB338F7AA5E2}" srcOrd="0" destOrd="0" presId="urn:microsoft.com/office/officeart/2018/2/layout/IconVerticalSolidList"/>
    <dgm:cxn modelId="{4D4ADB18-B05B-4817-8511-8AF810254984}" type="presParOf" srcId="{4850322E-B6B1-4F2C-8D6D-9DC03B968822}" destId="{50735C2F-96BD-4714-98A1-C3E2F15EBD60}" srcOrd="1" destOrd="0" presId="urn:microsoft.com/office/officeart/2018/2/layout/IconVerticalSolidList"/>
    <dgm:cxn modelId="{3BE696EC-F82B-496B-9039-422E8A6D2C2C}" type="presParOf" srcId="{4850322E-B6B1-4F2C-8D6D-9DC03B968822}" destId="{A9FC8FDC-0471-4A81-B004-42EEAE1A7093}" srcOrd="2" destOrd="0" presId="urn:microsoft.com/office/officeart/2018/2/layout/IconVerticalSolidList"/>
    <dgm:cxn modelId="{D939314F-2F02-47FF-BD69-8B79984C0DD9}" type="presParOf" srcId="{4850322E-B6B1-4F2C-8D6D-9DC03B968822}" destId="{5A7DFCEE-E4B1-4219-9023-5D8943AAB5C7}" srcOrd="3" destOrd="0" presId="urn:microsoft.com/office/officeart/2018/2/layout/IconVerticalSolidList"/>
    <dgm:cxn modelId="{9FECCDDE-60A1-4911-9D93-CB7248F9DD38}" type="presParOf" srcId="{756E575C-B840-481C-BB94-46A73C35FCE9}" destId="{D2DF22AB-4DDE-4DCA-9BEC-45E97737CFC2}" srcOrd="1" destOrd="0" presId="urn:microsoft.com/office/officeart/2018/2/layout/IconVerticalSolidList"/>
    <dgm:cxn modelId="{6503BE27-86BA-4B98-8419-41B1962E84E3}" type="presParOf" srcId="{756E575C-B840-481C-BB94-46A73C35FCE9}" destId="{3C4B5103-32AA-4604-9EFE-70C5DE27B1B0}" srcOrd="2" destOrd="0" presId="urn:microsoft.com/office/officeart/2018/2/layout/IconVerticalSolidList"/>
    <dgm:cxn modelId="{A9E35DAF-108A-4BCC-955E-2792865DEFB4}" type="presParOf" srcId="{3C4B5103-32AA-4604-9EFE-70C5DE27B1B0}" destId="{65D8A273-C957-44C5-9FDF-ABEEB0B56578}" srcOrd="0" destOrd="0" presId="urn:microsoft.com/office/officeart/2018/2/layout/IconVerticalSolidList"/>
    <dgm:cxn modelId="{F8E1619A-5BB8-4B0C-9EA3-04CC3FBE873B}" type="presParOf" srcId="{3C4B5103-32AA-4604-9EFE-70C5DE27B1B0}" destId="{683C3A97-C89C-4E1C-B840-86BE56786082}" srcOrd="1" destOrd="0" presId="urn:microsoft.com/office/officeart/2018/2/layout/IconVerticalSolidList"/>
    <dgm:cxn modelId="{0DF48B5A-0E88-4E63-88BB-17382760D936}" type="presParOf" srcId="{3C4B5103-32AA-4604-9EFE-70C5DE27B1B0}" destId="{594F93DE-0048-4CF0-9369-C1778DB0FD62}" srcOrd="2" destOrd="0" presId="urn:microsoft.com/office/officeart/2018/2/layout/IconVerticalSolidList"/>
    <dgm:cxn modelId="{D8D69F28-9BCE-4B22-966D-1197CA767B92}" type="presParOf" srcId="{3C4B5103-32AA-4604-9EFE-70C5DE27B1B0}" destId="{8B219E30-61B6-4D3E-BAE3-73A4292415FB}" srcOrd="3" destOrd="0" presId="urn:microsoft.com/office/officeart/2018/2/layout/IconVerticalSolidList"/>
    <dgm:cxn modelId="{A1D61F76-39F9-44F8-8490-D0EC7A504714}" type="presParOf" srcId="{756E575C-B840-481C-BB94-46A73C35FCE9}" destId="{2F982BB9-FFB3-4ECD-9325-C87931C3970B}" srcOrd="3" destOrd="0" presId="urn:microsoft.com/office/officeart/2018/2/layout/IconVerticalSolidList"/>
    <dgm:cxn modelId="{8E178EAF-5C18-4B08-81D5-F6C9AD8DF21D}" type="presParOf" srcId="{756E575C-B840-481C-BB94-46A73C35FCE9}" destId="{B7BAF6D5-A99C-4042-BD3A-613BBC6446F7}" srcOrd="4" destOrd="0" presId="urn:microsoft.com/office/officeart/2018/2/layout/IconVerticalSolidList"/>
    <dgm:cxn modelId="{49745FD3-C801-493D-98D9-28239D0B4406}" type="presParOf" srcId="{B7BAF6D5-A99C-4042-BD3A-613BBC6446F7}" destId="{298ED882-818B-470E-8BE3-BA7237E63C45}" srcOrd="0" destOrd="0" presId="urn:microsoft.com/office/officeart/2018/2/layout/IconVerticalSolidList"/>
    <dgm:cxn modelId="{DAAA1C8B-8112-4024-877C-9AEDD4520056}" type="presParOf" srcId="{B7BAF6D5-A99C-4042-BD3A-613BBC6446F7}" destId="{DDDA4C75-3314-4B18-BA08-ABAE9E363B8D}" srcOrd="1" destOrd="0" presId="urn:microsoft.com/office/officeart/2018/2/layout/IconVerticalSolidList"/>
    <dgm:cxn modelId="{DFC3A7EE-B4E8-41C0-9C92-7AEB024A3FB7}" type="presParOf" srcId="{B7BAF6D5-A99C-4042-BD3A-613BBC6446F7}" destId="{33937CF8-C4DE-4ECA-AF32-3C1B08F18B31}" srcOrd="2" destOrd="0" presId="urn:microsoft.com/office/officeart/2018/2/layout/IconVerticalSolidList"/>
    <dgm:cxn modelId="{6B04AD8E-2F34-4158-B6CF-08DB4482770E}" type="presParOf" srcId="{B7BAF6D5-A99C-4042-BD3A-613BBC6446F7}" destId="{1B0494C8-934A-45DC-A38B-F3526BC82AAF}"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081C7DB-62F8-43FB-945D-509AA5F51439}"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59ABBFC5-1EA2-48FF-B825-C22416C4BC6D}">
      <dgm:prSet/>
      <dgm:spPr/>
      <dgm:t>
        <a:bodyPr/>
        <a:lstStyle/>
        <a:p>
          <a:pPr>
            <a:lnSpc>
              <a:spcPct val="100000"/>
            </a:lnSpc>
          </a:pPr>
          <a:r>
            <a:rPr lang="en-US"/>
            <a:t>Mitä taitoja sinulla on, joita voit hyödyntää työssäsi?</a:t>
          </a:r>
        </a:p>
      </dgm:t>
    </dgm:pt>
    <dgm:pt modelId="{076AE8D4-F319-4761-AD2B-A123D903DBFC}" type="parTrans" cxnId="{60969DD9-C6C5-4527-9B9D-194655DF2F12}">
      <dgm:prSet/>
      <dgm:spPr/>
      <dgm:t>
        <a:bodyPr/>
        <a:lstStyle/>
        <a:p>
          <a:endParaRPr lang="en-US"/>
        </a:p>
      </dgm:t>
    </dgm:pt>
    <dgm:pt modelId="{823A4B29-497B-43C2-9102-DF54999C261C}" type="sibTrans" cxnId="{60969DD9-C6C5-4527-9B9D-194655DF2F12}">
      <dgm:prSet/>
      <dgm:spPr/>
      <dgm:t>
        <a:bodyPr/>
        <a:lstStyle/>
        <a:p>
          <a:endParaRPr lang="en-US"/>
        </a:p>
      </dgm:t>
    </dgm:pt>
    <dgm:pt modelId="{14CEF5EC-97A9-4CF8-B62D-D01E16758926}">
      <dgm:prSet/>
      <dgm:spPr/>
      <dgm:t>
        <a:bodyPr/>
        <a:lstStyle/>
        <a:p>
          <a:pPr>
            <a:lnSpc>
              <a:spcPct val="100000"/>
            </a:lnSpc>
          </a:pPr>
          <a:r>
            <a:rPr lang="en-US" err="1"/>
            <a:t>Missä</a:t>
          </a:r>
          <a:r>
            <a:rPr lang="en-US"/>
            <a:t> </a:t>
          </a:r>
          <a:r>
            <a:rPr lang="en-US" err="1"/>
            <a:t>olet</a:t>
          </a:r>
          <a:r>
            <a:rPr lang="en-US"/>
            <a:t> </a:t>
          </a:r>
          <a:r>
            <a:rPr lang="en-US" err="1"/>
            <a:t>oppinut</a:t>
          </a:r>
          <a:r>
            <a:rPr lang="en-US"/>
            <a:t> </a:t>
          </a:r>
          <a:r>
            <a:rPr lang="en-US" err="1"/>
            <a:t>niitä</a:t>
          </a:r>
          <a:r>
            <a:rPr lang="en-US"/>
            <a:t>?</a:t>
          </a:r>
        </a:p>
      </dgm:t>
    </dgm:pt>
    <dgm:pt modelId="{CDD3178D-1A53-4FCB-830B-7226F9509244}" type="parTrans" cxnId="{CFEB9743-B266-454C-B814-4DDEDD90DAE1}">
      <dgm:prSet/>
      <dgm:spPr/>
      <dgm:t>
        <a:bodyPr/>
        <a:lstStyle/>
        <a:p>
          <a:endParaRPr lang="fi-FI"/>
        </a:p>
      </dgm:t>
    </dgm:pt>
    <dgm:pt modelId="{3F4439A8-1594-4FF6-B175-46C3DCACEFE9}" type="sibTrans" cxnId="{CFEB9743-B266-454C-B814-4DDEDD90DAE1}">
      <dgm:prSet/>
      <dgm:spPr/>
      <dgm:t>
        <a:bodyPr/>
        <a:lstStyle/>
        <a:p>
          <a:endParaRPr lang="fi-FI"/>
        </a:p>
      </dgm:t>
    </dgm:pt>
    <dgm:pt modelId="{283D892C-4A83-4A44-BA0A-574B1865AEC2}">
      <dgm:prSet/>
      <dgm:spPr/>
      <dgm:t>
        <a:bodyPr/>
        <a:lstStyle/>
        <a:p>
          <a:pPr>
            <a:lnSpc>
              <a:spcPct val="100000"/>
            </a:lnSpc>
          </a:pPr>
          <a:r>
            <a:rPr lang="en-US" err="1"/>
            <a:t>Miten</a:t>
          </a:r>
          <a:r>
            <a:rPr lang="en-US"/>
            <a:t> </a:t>
          </a:r>
          <a:r>
            <a:rPr lang="en-US" err="1"/>
            <a:t>muut</a:t>
          </a:r>
          <a:r>
            <a:rPr lang="en-US"/>
            <a:t> </a:t>
          </a:r>
          <a:r>
            <a:rPr lang="en-US" err="1"/>
            <a:t>huomaavat</a:t>
          </a:r>
          <a:r>
            <a:rPr lang="en-US"/>
            <a:t> taitosi?</a:t>
          </a:r>
        </a:p>
      </dgm:t>
    </dgm:pt>
    <dgm:pt modelId="{CFE24AB0-FD67-4D42-8A48-4190C65437B3}" type="parTrans" cxnId="{92CC29DF-BEDD-4140-897F-FB19B2C667E4}">
      <dgm:prSet/>
      <dgm:spPr/>
      <dgm:t>
        <a:bodyPr/>
        <a:lstStyle/>
        <a:p>
          <a:endParaRPr lang="fi-FI"/>
        </a:p>
      </dgm:t>
    </dgm:pt>
    <dgm:pt modelId="{01405199-14D5-49C2-899D-9F95DC009767}" type="sibTrans" cxnId="{92CC29DF-BEDD-4140-897F-FB19B2C667E4}">
      <dgm:prSet/>
      <dgm:spPr/>
      <dgm:t>
        <a:bodyPr/>
        <a:lstStyle/>
        <a:p>
          <a:endParaRPr lang="fi-FI"/>
        </a:p>
      </dgm:t>
    </dgm:pt>
    <dgm:pt modelId="{756E575C-B840-481C-BB94-46A73C35FCE9}" type="pres">
      <dgm:prSet presAssocID="{F081C7DB-62F8-43FB-945D-509AA5F51439}" presName="root" presStyleCnt="0">
        <dgm:presLayoutVars>
          <dgm:dir/>
          <dgm:resizeHandles val="exact"/>
        </dgm:presLayoutVars>
      </dgm:prSet>
      <dgm:spPr/>
    </dgm:pt>
    <dgm:pt modelId="{4850322E-B6B1-4F2C-8D6D-9DC03B968822}" type="pres">
      <dgm:prSet presAssocID="{59ABBFC5-1EA2-48FF-B825-C22416C4BC6D}" presName="compNode" presStyleCnt="0"/>
      <dgm:spPr/>
    </dgm:pt>
    <dgm:pt modelId="{53F3DA42-63CD-4635-96CB-CB338F7AA5E2}" type="pres">
      <dgm:prSet presAssocID="{59ABBFC5-1EA2-48FF-B825-C22416C4BC6D}" presName="bgRect" presStyleLbl="bgShp" presStyleIdx="0" presStyleCnt="3"/>
      <dgm:spPr/>
    </dgm:pt>
    <dgm:pt modelId="{50735C2F-96BD-4714-98A1-C3E2F15EBD60}" type="pres">
      <dgm:prSet presAssocID="{59ABBFC5-1EA2-48FF-B825-C22416C4BC6D}"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User Network"/>
        </a:ext>
      </dgm:extLst>
    </dgm:pt>
    <dgm:pt modelId="{A9FC8FDC-0471-4A81-B004-42EEAE1A7093}" type="pres">
      <dgm:prSet presAssocID="{59ABBFC5-1EA2-48FF-B825-C22416C4BC6D}" presName="spaceRect" presStyleCnt="0"/>
      <dgm:spPr/>
    </dgm:pt>
    <dgm:pt modelId="{5A7DFCEE-E4B1-4219-9023-5D8943AAB5C7}" type="pres">
      <dgm:prSet presAssocID="{59ABBFC5-1EA2-48FF-B825-C22416C4BC6D}" presName="parTx" presStyleLbl="revTx" presStyleIdx="0" presStyleCnt="3">
        <dgm:presLayoutVars>
          <dgm:chMax val="0"/>
          <dgm:chPref val="0"/>
        </dgm:presLayoutVars>
      </dgm:prSet>
      <dgm:spPr/>
    </dgm:pt>
    <dgm:pt modelId="{D2DF22AB-4DDE-4DCA-9BEC-45E97737CFC2}" type="pres">
      <dgm:prSet presAssocID="{823A4B29-497B-43C2-9102-DF54999C261C}" presName="sibTrans" presStyleCnt="0"/>
      <dgm:spPr/>
    </dgm:pt>
    <dgm:pt modelId="{91FDAB00-ECD3-4C2B-810F-1C1C29150C08}" type="pres">
      <dgm:prSet presAssocID="{14CEF5EC-97A9-4CF8-B62D-D01E16758926}" presName="compNode" presStyleCnt="0"/>
      <dgm:spPr/>
    </dgm:pt>
    <dgm:pt modelId="{B1658C42-B549-489D-9E36-060349BF6447}" type="pres">
      <dgm:prSet presAssocID="{14CEF5EC-97A9-4CF8-B62D-D01E16758926}" presName="bgRect" presStyleLbl="bgShp" presStyleIdx="1" presStyleCnt="3"/>
      <dgm:spPr/>
    </dgm:pt>
    <dgm:pt modelId="{960FBD28-F4D2-41DF-9DDE-C0F072E6C542}" type="pres">
      <dgm:prSet presAssocID="{14CEF5EC-97A9-4CF8-B62D-D01E16758926}"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Lightbulb"/>
        </a:ext>
      </dgm:extLst>
    </dgm:pt>
    <dgm:pt modelId="{084A7D52-AB36-4C7C-9DB5-354048A14AF8}" type="pres">
      <dgm:prSet presAssocID="{14CEF5EC-97A9-4CF8-B62D-D01E16758926}" presName="spaceRect" presStyleCnt="0"/>
      <dgm:spPr/>
    </dgm:pt>
    <dgm:pt modelId="{2FD2C0D2-C332-41B8-B4A5-4FC766A983B6}" type="pres">
      <dgm:prSet presAssocID="{14CEF5EC-97A9-4CF8-B62D-D01E16758926}" presName="parTx" presStyleLbl="revTx" presStyleIdx="1" presStyleCnt="3">
        <dgm:presLayoutVars>
          <dgm:chMax val="0"/>
          <dgm:chPref val="0"/>
        </dgm:presLayoutVars>
      </dgm:prSet>
      <dgm:spPr/>
    </dgm:pt>
    <dgm:pt modelId="{0BA0900F-6697-4A22-A86E-ECD3C3CA7120}" type="pres">
      <dgm:prSet presAssocID="{3F4439A8-1594-4FF6-B175-46C3DCACEFE9}" presName="sibTrans" presStyleCnt="0"/>
      <dgm:spPr/>
    </dgm:pt>
    <dgm:pt modelId="{20D3279B-05B8-48F0-8591-BDAF05603FA4}" type="pres">
      <dgm:prSet presAssocID="{283D892C-4A83-4A44-BA0A-574B1865AEC2}" presName="compNode" presStyleCnt="0"/>
      <dgm:spPr/>
    </dgm:pt>
    <dgm:pt modelId="{61941398-8510-48C1-8BF4-81FDE0FC8085}" type="pres">
      <dgm:prSet presAssocID="{283D892C-4A83-4A44-BA0A-574B1865AEC2}" presName="bgRect" presStyleLbl="bgShp" presStyleIdx="2" presStyleCnt="3"/>
      <dgm:spPr/>
    </dgm:pt>
    <dgm:pt modelId="{12AF47CF-5AC9-49EA-A7EB-8B19E52B9193}" type="pres">
      <dgm:prSet presAssocID="{283D892C-4A83-4A44-BA0A-574B1865AEC2}" presName="iconRect" presStyleLbl="node1" presStyleIdx="2" presStyleCnt="3"/>
      <dgm:spPr>
        <a:blipFill>
          <a:blip xmlns:r="http://schemas.openxmlformats.org/officeDocument/2006/relationships" r:embed="rId5">
            <a:extLs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Group brainstorm with solid fill"/>
        </a:ext>
      </dgm:extLst>
    </dgm:pt>
    <dgm:pt modelId="{E552F3BC-9973-44D0-BCA9-A96FADED3C2F}" type="pres">
      <dgm:prSet presAssocID="{283D892C-4A83-4A44-BA0A-574B1865AEC2}" presName="spaceRect" presStyleCnt="0"/>
      <dgm:spPr/>
    </dgm:pt>
    <dgm:pt modelId="{AD3DFE3D-8952-47F3-A1C0-44FC0D282A87}" type="pres">
      <dgm:prSet presAssocID="{283D892C-4A83-4A44-BA0A-574B1865AEC2}" presName="parTx" presStyleLbl="revTx" presStyleIdx="2" presStyleCnt="3">
        <dgm:presLayoutVars>
          <dgm:chMax val="0"/>
          <dgm:chPref val="0"/>
        </dgm:presLayoutVars>
      </dgm:prSet>
      <dgm:spPr/>
    </dgm:pt>
  </dgm:ptLst>
  <dgm:cxnLst>
    <dgm:cxn modelId="{CFEB9743-B266-454C-B814-4DDEDD90DAE1}" srcId="{F081C7DB-62F8-43FB-945D-509AA5F51439}" destId="{14CEF5EC-97A9-4CF8-B62D-D01E16758926}" srcOrd="1" destOrd="0" parTransId="{CDD3178D-1A53-4FCB-830B-7226F9509244}" sibTransId="{3F4439A8-1594-4FF6-B175-46C3DCACEFE9}"/>
    <dgm:cxn modelId="{406A91D7-9304-4250-A0D9-C99A51498212}" type="presOf" srcId="{14CEF5EC-97A9-4CF8-B62D-D01E16758926}" destId="{2FD2C0D2-C332-41B8-B4A5-4FC766A983B6}" srcOrd="0" destOrd="0" presId="urn:microsoft.com/office/officeart/2018/2/layout/IconVerticalSolidList"/>
    <dgm:cxn modelId="{60969DD9-C6C5-4527-9B9D-194655DF2F12}" srcId="{F081C7DB-62F8-43FB-945D-509AA5F51439}" destId="{59ABBFC5-1EA2-48FF-B825-C22416C4BC6D}" srcOrd="0" destOrd="0" parTransId="{076AE8D4-F319-4761-AD2B-A123D903DBFC}" sibTransId="{823A4B29-497B-43C2-9102-DF54999C261C}"/>
    <dgm:cxn modelId="{336149DC-3A38-42EC-9F09-149FB21C5578}" type="presOf" srcId="{59ABBFC5-1EA2-48FF-B825-C22416C4BC6D}" destId="{5A7DFCEE-E4B1-4219-9023-5D8943AAB5C7}" srcOrd="0" destOrd="0" presId="urn:microsoft.com/office/officeart/2018/2/layout/IconVerticalSolidList"/>
    <dgm:cxn modelId="{92CC29DF-BEDD-4140-897F-FB19B2C667E4}" srcId="{F081C7DB-62F8-43FB-945D-509AA5F51439}" destId="{283D892C-4A83-4A44-BA0A-574B1865AEC2}" srcOrd="2" destOrd="0" parTransId="{CFE24AB0-FD67-4D42-8A48-4190C65437B3}" sibTransId="{01405199-14D5-49C2-899D-9F95DC009767}"/>
    <dgm:cxn modelId="{B9BD49F3-69D5-4A30-A9F4-E505CF3E1EA3}" type="presOf" srcId="{283D892C-4A83-4A44-BA0A-574B1865AEC2}" destId="{AD3DFE3D-8952-47F3-A1C0-44FC0D282A87}" srcOrd="0" destOrd="0" presId="urn:microsoft.com/office/officeart/2018/2/layout/IconVerticalSolidList"/>
    <dgm:cxn modelId="{7BCB24F7-0CFD-4DDE-A625-CEB692E422B3}" type="presOf" srcId="{F081C7DB-62F8-43FB-945D-509AA5F51439}" destId="{756E575C-B840-481C-BB94-46A73C35FCE9}" srcOrd="0" destOrd="0" presId="urn:microsoft.com/office/officeart/2018/2/layout/IconVerticalSolidList"/>
    <dgm:cxn modelId="{5DFE79B4-23BE-48E1-91CA-F2B956C1B760}" type="presParOf" srcId="{756E575C-B840-481C-BB94-46A73C35FCE9}" destId="{4850322E-B6B1-4F2C-8D6D-9DC03B968822}" srcOrd="0" destOrd="0" presId="urn:microsoft.com/office/officeart/2018/2/layout/IconVerticalSolidList"/>
    <dgm:cxn modelId="{AB8BE91A-A356-4594-9A85-98ECA10856DD}" type="presParOf" srcId="{4850322E-B6B1-4F2C-8D6D-9DC03B968822}" destId="{53F3DA42-63CD-4635-96CB-CB338F7AA5E2}" srcOrd="0" destOrd="0" presId="urn:microsoft.com/office/officeart/2018/2/layout/IconVerticalSolidList"/>
    <dgm:cxn modelId="{4D4ADB18-B05B-4817-8511-8AF810254984}" type="presParOf" srcId="{4850322E-B6B1-4F2C-8D6D-9DC03B968822}" destId="{50735C2F-96BD-4714-98A1-C3E2F15EBD60}" srcOrd="1" destOrd="0" presId="urn:microsoft.com/office/officeart/2018/2/layout/IconVerticalSolidList"/>
    <dgm:cxn modelId="{3BE696EC-F82B-496B-9039-422E8A6D2C2C}" type="presParOf" srcId="{4850322E-B6B1-4F2C-8D6D-9DC03B968822}" destId="{A9FC8FDC-0471-4A81-B004-42EEAE1A7093}" srcOrd="2" destOrd="0" presId="urn:microsoft.com/office/officeart/2018/2/layout/IconVerticalSolidList"/>
    <dgm:cxn modelId="{D939314F-2F02-47FF-BD69-8B79984C0DD9}" type="presParOf" srcId="{4850322E-B6B1-4F2C-8D6D-9DC03B968822}" destId="{5A7DFCEE-E4B1-4219-9023-5D8943AAB5C7}" srcOrd="3" destOrd="0" presId="urn:microsoft.com/office/officeart/2018/2/layout/IconVerticalSolidList"/>
    <dgm:cxn modelId="{9FECCDDE-60A1-4911-9D93-CB7248F9DD38}" type="presParOf" srcId="{756E575C-B840-481C-BB94-46A73C35FCE9}" destId="{D2DF22AB-4DDE-4DCA-9BEC-45E97737CFC2}" srcOrd="1" destOrd="0" presId="urn:microsoft.com/office/officeart/2018/2/layout/IconVerticalSolidList"/>
    <dgm:cxn modelId="{0F8FBCA8-2BAF-4F34-8E64-476719D9B4B1}" type="presParOf" srcId="{756E575C-B840-481C-BB94-46A73C35FCE9}" destId="{91FDAB00-ECD3-4C2B-810F-1C1C29150C08}" srcOrd="2" destOrd="0" presId="urn:microsoft.com/office/officeart/2018/2/layout/IconVerticalSolidList"/>
    <dgm:cxn modelId="{DA199151-8A14-4302-BFAF-9DB8FEEB9F96}" type="presParOf" srcId="{91FDAB00-ECD3-4C2B-810F-1C1C29150C08}" destId="{B1658C42-B549-489D-9E36-060349BF6447}" srcOrd="0" destOrd="0" presId="urn:microsoft.com/office/officeart/2018/2/layout/IconVerticalSolidList"/>
    <dgm:cxn modelId="{53778DD5-321B-4DD5-83FB-03227F2BA4FC}" type="presParOf" srcId="{91FDAB00-ECD3-4C2B-810F-1C1C29150C08}" destId="{960FBD28-F4D2-41DF-9DDE-C0F072E6C542}" srcOrd="1" destOrd="0" presId="urn:microsoft.com/office/officeart/2018/2/layout/IconVerticalSolidList"/>
    <dgm:cxn modelId="{164B6994-5E96-4B85-B3F3-94C33CAD67A1}" type="presParOf" srcId="{91FDAB00-ECD3-4C2B-810F-1C1C29150C08}" destId="{084A7D52-AB36-4C7C-9DB5-354048A14AF8}" srcOrd="2" destOrd="0" presId="urn:microsoft.com/office/officeart/2018/2/layout/IconVerticalSolidList"/>
    <dgm:cxn modelId="{D9ED2516-106B-48F1-8533-B0AB4520E5D8}" type="presParOf" srcId="{91FDAB00-ECD3-4C2B-810F-1C1C29150C08}" destId="{2FD2C0D2-C332-41B8-B4A5-4FC766A983B6}" srcOrd="3" destOrd="0" presId="urn:microsoft.com/office/officeart/2018/2/layout/IconVerticalSolidList"/>
    <dgm:cxn modelId="{F531989F-9570-4A32-BA74-C8F09940468E}" type="presParOf" srcId="{756E575C-B840-481C-BB94-46A73C35FCE9}" destId="{0BA0900F-6697-4A22-A86E-ECD3C3CA7120}" srcOrd="3" destOrd="0" presId="urn:microsoft.com/office/officeart/2018/2/layout/IconVerticalSolidList"/>
    <dgm:cxn modelId="{878B1B94-1DF0-4458-8E75-11CE54182079}" type="presParOf" srcId="{756E575C-B840-481C-BB94-46A73C35FCE9}" destId="{20D3279B-05B8-48F0-8591-BDAF05603FA4}" srcOrd="4" destOrd="0" presId="urn:microsoft.com/office/officeart/2018/2/layout/IconVerticalSolidList"/>
    <dgm:cxn modelId="{8AEF0783-32DB-4407-AFB9-2494E9F74EBC}" type="presParOf" srcId="{20D3279B-05B8-48F0-8591-BDAF05603FA4}" destId="{61941398-8510-48C1-8BF4-81FDE0FC8085}" srcOrd="0" destOrd="0" presId="urn:microsoft.com/office/officeart/2018/2/layout/IconVerticalSolidList"/>
    <dgm:cxn modelId="{DABB8FC2-2176-4071-8C24-557534726A08}" type="presParOf" srcId="{20D3279B-05B8-48F0-8591-BDAF05603FA4}" destId="{12AF47CF-5AC9-49EA-A7EB-8B19E52B9193}" srcOrd="1" destOrd="0" presId="urn:microsoft.com/office/officeart/2018/2/layout/IconVerticalSolidList"/>
    <dgm:cxn modelId="{93407294-443E-4DF6-812C-E7F306C2E96D}" type="presParOf" srcId="{20D3279B-05B8-48F0-8591-BDAF05603FA4}" destId="{E552F3BC-9973-44D0-BCA9-A96FADED3C2F}" srcOrd="2" destOrd="0" presId="urn:microsoft.com/office/officeart/2018/2/layout/IconVerticalSolidList"/>
    <dgm:cxn modelId="{EE7C9FDF-CF13-481A-AE13-E8A8AE76D0DD}" type="presParOf" srcId="{20D3279B-05B8-48F0-8591-BDAF05603FA4}" destId="{AD3DFE3D-8952-47F3-A1C0-44FC0D282A87}"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F3DA42-63CD-4635-96CB-CB338F7AA5E2}">
      <dsp:nvSpPr>
        <dsp:cNvPr id="0" name=""/>
        <dsp:cNvSpPr/>
      </dsp:nvSpPr>
      <dsp:spPr>
        <a:xfrm>
          <a:off x="0" y="671"/>
          <a:ext cx="6263640" cy="157238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0735C2F-96BD-4714-98A1-C3E2F15EBD60}">
      <dsp:nvSpPr>
        <dsp:cNvPr id="0" name=""/>
        <dsp:cNvSpPr/>
      </dsp:nvSpPr>
      <dsp:spPr>
        <a:xfrm>
          <a:off x="475646" y="354458"/>
          <a:ext cx="864811" cy="864811"/>
        </a:xfrm>
        <a:prstGeom prst="rect">
          <a:avLst/>
        </a:prstGeom>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A7DFCEE-E4B1-4219-9023-5D8943AAB5C7}">
      <dsp:nvSpPr>
        <dsp:cNvPr id="0" name=""/>
        <dsp:cNvSpPr/>
      </dsp:nvSpPr>
      <dsp:spPr>
        <a:xfrm>
          <a:off x="1816103" y="671"/>
          <a:ext cx="4447536" cy="15723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6411" tIns="166411" rIns="166411" bIns="166411" numCol="1" spcCol="1270" anchor="ctr" anchorCtr="0">
          <a:noAutofit/>
        </a:bodyPr>
        <a:lstStyle/>
        <a:p>
          <a:pPr marL="0" lvl="0" indent="0" algn="l" defTabSz="1111250">
            <a:lnSpc>
              <a:spcPct val="100000"/>
            </a:lnSpc>
            <a:spcBef>
              <a:spcPct val="0"/>
            </a:spcBef>
            <a:spcAft>
              <a:spcPct val="35000"/>
            </a:spcAft>
            <a:buNone/>
          </a:pPr>
          <a:r>
            <a:rPr lang="en-US" sz="2500" kern="1200"/>
            <a:t>Mikä sinua motivoi?</a:t>
          </a:r>
        </a:p>
      </dsp:txBody>
      <dsp:txXfrm>
        <a:off x="1816103" y="671"/>
        <a:ext cx="4447536" cy="1572384"/>
      </dsp:txXfrm>
    </dsp:sp>
    <dsp:sp modelId="{65D8A273-C957-44C5-9FDF-ABEEB0B56578}">
      <dsp:nvSpPr>
        <dsp:cNvPr id="0" name=""/>
        <dsp:cNvSpPr/>
      </dsp:nvSpPr>
      <dsp:spPr>
        <a:xfrm>
          <a:off x="0" y="1966151"/>
          <a:ext cx="6263640" cy="157238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83C3A97-C89C-4E1C-B840-86BE56786082}">
      <dsp:nvSpPr>
        <dsp:cNvPr id="0" name=""/>
        <dsp:cNvSpPr/>
      </dsp:nvSpPr>
      <dsp:spPr>
        <a:xfrm>
          <a:off x="475646" y="2319938"/>
          <a:ext cx="864811" cy="864811"/>
        </a:xfrm>
        <a:prstGeom prst="rect">
          <a:avLst/>
        </a:prstGeom>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B219E30-61B6-4D3E-BAE3-73A4292415FB}">
      <dsp:nvSpPr>
        <dsp:cNvPr id="0" name=""/>
        <dsp:cNvSpPr/>
      </dsp:nvSpPr>
      <dsp:spPr>
        <a:xfrm>
          <a:off x="1816103" y="1966151"/>
          <a:ext cx="4447536" cy="15723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6411" tIns="166411" rIns="166411" bIns="166411" numCol="1" spcCol="1270" anchor="ctr" anchorCtr="0">
          <a:noAutofit/>
        </a:bodyPr>
        <a:lstStyle/>
        <a:p>
          <a:pPr marL="0" lvl="0" indent="0" algn="l" defTabSz="1111250">
            <a:lnSpc>
              <a:spcPct val="100000"/>
            </a:lnSpc>
            <a:spcBef>
              <a:spcPct val="0"/>
            </a:spcBef>
            <a:spcAft>
              <a:spcPct val="35000"/>
            </a:spcAft>
            <a:buNone/>
          </a:pPr>
          <a:r>
            <a:rPr lang="en-US" sz="2500" kern="1200" err="1"/>
            <a:t>Mikä</a:t>
          </a:r>
          <a:r>
            <a:rPr lang="en-US" sz="2500" kern="1200"/>
            <a:t> </a:t>
          </a:r>
          <a:r>
            <a:rPr lang="en-US" sz="2500" kern="1200" err="1"/>
            <a:t>tekee</a:t>
          </a:r>
          <a:r>
            <a:rPr lang="en-US" sz="2500" kern="1200"/>
            <a:t> </a:t>
          </a:r>
          <a:r>
            <a:rPr lang="en-US" sz="2500" kern="1200" err="1"/>
            <a:t>työstä</a:t>
          </a:r>
          <a:r>
            <a:rPr lang="en-US" sz="2500" kern="1200"/>
            <a:t> </a:t>
          </a:r>
          <a:r>
            <a:rPr lang="en-US" sz="2500" kern="1200" err="1"/>
            <a:t>merkityksellisen</a:t>
          </a:r>
          <a:r>
            <a:rPr lang="en-US" sz="2500" kern="1200"/>
            <a:t>?</a:t>
          </a:r>
        </a:p>
      </dsp:txBody>
      <dsp:txXfrm>
        <a:off x="1816103" y="1966151"/>
        <a:ext cx="4447536" cy="1572384"/>
      </dsp:txXfrm>
    </dsp:sp>
    <dsp:sp modelId="{298ED882-818B-470E-8BE3-BA7237E63C45}">
      <dsp:nvSpPr>
        <dsp:cNvPr id="0" name=""/>
        <dsp:cNvSpPr/>
      </dsp:nvSpPr>
      <dsp:spPr>
        <a:xfrm>
          <a:off x="0" y="3931632"/>
          <a:ext cx="6263640" cy="157238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DDA4C75-3314-4B18-BA08-ABAE9E363B8D}">
      <dsp:nvSpPr>
        <dsp:cNvPr id="0" name=""/>
        <dsp:cNvSpPr/>
      </dsp:nvSpPr>
      <dsp:spPr>
        <a:xfrm>
          <a:off x="475646" y="4285418"/>
          <a:ext cx="864811" cy="864811"/>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tretch>
            <a:fillRect/>
          </a:stretch>
        </a:blip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B0494C8-934A-45DC-A38B-F3526BC82AAF}">
      <dsp:nvSpPr>
        <dsp:cNvPr id="0" name=""/>
        <dsp:cNvSpPr/>
      </dsp:nvSpPr>
      <dsp:spPr>
        <a:xfrm>
          <a:off x="1816103" y="3931632"/>
          <a:ext cx="4447536" cy="15723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6411" tIns="166411" rIns="166411" bIns="166411" numCol="1" spcCol="1270" anchor="ctr" anchorCtr="0">
          <a:noAutofit/>
        </a:bodyPr>
        <a:lstStyle/>
        <a:p>
          <a:pPr marL="0" lvl="0" indent="0" algn="l" defTabSz="1111250">
            <a:lnSpc>
              <a:spcPct val="100000"/>
            </a:lnSpc>
            <a:spcBef>
              <a:spcPct val="0"/>
            </a:spcBef>
            <a:spcAft>
              <a:spcPct val="35000"/>
            </a:spcAft>
            <a:buNone/>
          </a:pPr>
          <a:r>
            <a:rPr lang="en-US" sz="2500" kern="1200" err="1"/>
            <a:t>Millaisia</a:t>
          </a:r>
          <a:r>
            <a:rPr lang="en-US" sz="2500" kern="1200"/>
            <a:t> </a:t>
          </a:r>
          <a:r>
            <a:rPr lang="en-US" sz="2500" kern="1200" err="1"/>
            <a:t>arvoja</a:t>
          </a:r>
          <a:r>
            <a:rPr lang="en-US" sz="2500" kern="1200"/>
            <a:t> ja </a:t>
          </a:r>
          <a:r>
            <a:rPr lang="en-US" sz="2500" kern="1200" err="1"/>
            <a:t>tavoitteita</a:t>
          </a:r>
          <a:r>
            <a:rPr lang="en-US" sz="2500" kern="1200"/>
            <a:t> </a:t>
          </a:r>
          <a:r>
            <a:rPr lang="en-US" sz="2500" kern="1200" err="1"/>
            <a:t>sinulla</a:t>
          </a:r>
          <a:r>
            <a:rPr lang="en-US" sz="2500" kern="1200"/>
            <a:t> on </a:t>
          </a:r>
          <a:r>
            <a:rPr lang="en-US" sz="2500" kern="1200" err="1"/>
            <a:t>työn</a:t>
          </a:r>
          <a:r>
            <a:rPr lang="en-US" sz="2500" kern="1200"/>
            <a:t> </a:t>
          </a:r>
          <a:r>
            <a:rPr lang="en-US" sz="2500" kern="1200" err="1"/>
            <a:t>suhteen</a:t>
          </a:r>
          <a:r>
            <a:rPr lang="en-US" sz="2500" kern="1200"/>
            <a:t>?</a:t>
          </a:r>
        </a:p>
      </dsp:txBody>
      <dsp:txXfrm>
        <a:off x="1816103" y="3931632"/>
        <a:ext cx="4447536" cy="157238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F3DA42-63CD-4635-96CB-CB338F7AA5E2}">
      <dsp:nvSpPr>
        <dsp:cNvPr id="0" name=""/>
        <dsp:cNvSpPr/>
      </dsp:nvSpPr>
      <dsp:spPr>
        <a:xfrm>
          <a:off x="0" y="671"/>
          <a:ext cx="6263640" cy="157238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0735C2F-96BD-4714-98A1-C3E2F15EBD60}">
      <dsp:nvSpPr>
        <dsp:cNvPr id="0" name=""/>
        <dsp:cNvSpPr/>
      </dsp:nvSpPr>
      <dsp:spPr>
        <a:xfrm>
          <a:off x="475646" y="354458"/>
          <a:ext cx="864811" cy="864811"/>
        </a:xfrm>
        <a:prstGeom prst="rect">
          <a:avLst/>
        </a:prstGeom>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A7DFCEE-E4B1-4219-9023-5D8943AAB5C7}">
      <dsp:nvSpPr>
        <dsp:cNvPr id="0" name=""/>
        <dsp:cNvSpPr/>
      </dsp:nvSpPr>
      <dsp:spPr>
        <a:xfrm>
          <a:off x="1816103" y="671"/>
          <a:ext cx="4447536" cy="15723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6411" tIns="166411" rIns="166411" bIns="166411" numCol="1" spcCol="1270" anchor="ctr" anchorCtr="0">
          <a:noAutofit/>
        </a:bodyPr>
        <a:lstStyle/>
        <a:p>
          <a:pPr marL="0" lvl="0" indent="0" algn="l" defTabSz="1111250">
            <a:lnSpc>
              <a:spcPct val="100000"/>
            </a:lnSpc>
            <a:spcBef>
              <a:spcPct val="0"/>
            </a:spcBef>
            <a:spcAft>
              <a:spcPct val="35000"/>
            </a:spcAft>
            <a:buNone/>
          </a:pPr>
          <a:r>
            <a:rPr lang="en-US" sz="2500" kern="1200"/>
            <a:t>Mitä taitoja sinulla on, joita voit hyödyntää työssäsi?</a:t>
          </a:r>
        </a:p>
      </dsp:txBody>
      <dsp:txXfrm>
        <a:off x="1816103" y="671"/>
        <a:ext cx="4447536" cy="1572384"/>
      </dsp:txXfrm>
    </dsp:sp>
    <dsp:sp modelId="{B1658C42-B549-489D-9E36-060349BF6447}">
      <dsp:nvSpPr>
        <dsp:cNvPr id="0" name=""/>
        <dsp:cNvSpPr/>
      </dsp:nvSpPr>
      <dsp:spPr>
        <a:xfrm>
          <a:off x="0" y="1966151"/>
          <a:ext cx="6263640" cy="157238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60FBD28-F4D2-41DF-9DDE-C0F072E6C542}">
      <dsp:nvSpPr>
        <dsp:cNvPr id="0" name=""/>
        <dsp:cNvSpPr/>
      </dsp:nvSpPr>
      <dsp:spPr>
        <a:xfrm>
          <a:off x="475646" y="2319938"/>
          <a:ext cx="864811" cy="864811"/>
        </a:xfrm>
        <a:prstGeom prst="rect">
          <a:avLst/>
        </a:prstGeom>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FD2C0D2-C332-41B8-B4A5-4FC766A983B6}">
      <dsp:nvSpPr>
        <dsp:cNvPr id="0" name=""/>
        <dsp:cNvSpPr/>
      </dsp:nvSpPr>
      <dsp:spPr>
        <a:xfrm>
          <a:off x="1816103" y="1966151"/>
          <a:ext cx="4447536" cy="15723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6411" tIns="166411" rIns="166411" bIns="166411" numCol="1" spcCol="1270" anchor="ctr" anchorCtr="0">
          <a:noAutofit/>
        </a:bodyPr>
        <a:lstStyle/>
        <a:p>
          <a:pPr marL="0" lvl="0" indent="0" algn="l" defTabSz="1111250">
            <a:lnSpc>
              <a:spcPct val="100000"/>
            </a:lnSpc>
            <a:spcBef>
              <a:spcPct val="0"/>
            </a:spcBef>
            <a:spcAft>
              <a:spcPct val="35000"/>
            </a:spcAft>
            <a:buNone/>
          </a:pPr>
          <a:r>
            <a:rPr lang="en-US" sz="2500" kern="1200" err="1"/>
            <a:t>Missä</a:t>
          </a:r>
          <a:r>
            <a:rPr lang="en-US" sz="2500" kern="1200"/>
            <a:t> </a:t>
          </a:r>
          <a:r>
            <a:rPr lang="en-US" sz="2500" kern="1200" err="1"/>
            <a:t>olet</a:t>
          </a:r>
          <a:r>
            <a:rPr lang="en-US" sz="2500" kern="1200"/>
            <a:t> </a:t>
          </a:r>
          <a:r>
            <a:rPr lang="en-US" sz="2500" kern="1200" err="1"/>
            <a:t>oppinut</a:t>
          </a:r>
          <a:r>
            <a:rPr lang="en-US" sz="2500" kern="1200"/>
            <a:t> </a:t>
          </a:r>
          <a:r>
            <a:rPr lang="en-US" sz="2500" kern="1200" err="1"/>
            <a:t>niitä</a:t>
          </a:r>
          <a:r>
            <a:rPr lang="en-US" sz="2500" kern="1200"/>
            <a:t>?</a:t>
          </a:r>
        </a:p>
      </dsp:txBody>
      <dsp:txXfrm>
        <a:off x="1816103" y="1966151"/>
        <a:ext cx="4447536" cy="1572384"/>
      </dsp:txXfrm>
    </dsp:sp>
    <dsp:sp modelId="{61941398-8510-48C1-8BF4-81FDE0FC8085}">
      <dsp:nvSpPr>
        <dsp:cNvPr id="0" name=""/>
        <dsp:cNvSpPr/>
      </dsp:nvSpPr>
      <dsp:spPr>
        <a:xfrm>
          <a:off x="0" y="3931632"/>
          <a:ext cx="6263640" cy="157238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2AF47CF-5AC9-49EA-A7EB-8B19E52B9193}">
      <dsp:nvSpPr>
        <dsp:cNvPr id="0" name=""/>
        <dsp:cNvSpPr/>
      </dsp:nvSpPr>
      <dsp:spPr>
        <a:xfrm>
          <a:off x="475646" y="4285418"/>
          <a:ext cx="864811" cy="864811"/>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tretch>
            <a:fillRect/>
          </a:stretch>
        </a:blip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D3DFE3D-8952-47F3-A1C0-44FC0D282A87}">
      <dsp:nvSpPr>
        <dsp:cNvPr id="0" name=""/>
        <dsp:cNvSpPr/>
      </dsp:nvSpPr>
      <dsp:spPr>
        <a:xfrm>
          <a:off x="1816103" y="3931632"/>
          <a:ext cx="4447536" cy="15723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6411" tIns="166411" rIns="166411" bIns="166411" numCol="1" spcCol="1270" anchor="ctr" anchorCtr="0">
          <a:noAutofit/>
        </a:bodyPr>
        <a:lstStyle/>
        <a:p>
          <a:pPr marL="0" lvl="0" indent="0" algn="l" defTabSz="1111250">
            <a:lnSpc>
              <a:spcPct val="100000"/>
            </a:lnSpc>
            <a:spcBef>
              <a:spcPct val="0"/>
            </a:spcBef>
            <a:spcAft>
              <a:spcPct val="35000"/>
            </a:spcAft>
            <a:buNone/>
          </a:pPr>
          <a:r>
            <a:rPr lang="en-US" sz="2500" kern="1200" err="1"/>
            <a:t>Miten</a:t>
          </a:r>
          <a:r>
            <a:rPr lang="en-US" sz="2500" kern="1200"/>
            <a:t> </a:t>
          </a:r>
          <a:r>
            <a:rPr lang="en-US" sz="2500" kern="1200" err="1"/>
            <a:t>muut</a:t>
          </a:r>
          <a:r>
            <a:rPr lang="en-US" sz="2500" kern="1200"/>
            <a:t> </a:t>
          </a:r>
          <a:r>
            <a:rPr lang="en-US" sz="2500" kern="1200" err="1"/>
            <a:t>huomaavat</a:t>
          </a:r>
          <a:r>
            <a:rPr lang="en-US" sz="2500" kern="1200"/>
            <a:t> taitosi?</a:t>
          </a:r>
        </a:p>
      </dsp:txBody>
      <dsp:txXfrm>
        <a:off x="1816103" y="3931632"/>
        <a:ext cx="4447536" cy="1572384"/>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AF494CB-A453-4C44-923A-2C2BEE5FE3E3}" type="datetimeFigureOut">
              <a:rPr lang="fi-FI" smtClean="0"/>
              <a:t>14.7.2022</a:t>
            </a:fld>
            <a:endParaRPr lang="fi-FI"/>
          </a:p>
        </p:txBody>
      </p:sp>
      <p:sp>
        <p:nvSpPr>
          <p:cNvPr id="4" name="Dian kuvan paikkamerkki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i-FI"/>
          </a:p>
        </p:txBody>
      </p:sp>
      <p:sp>
        <p:nvSpPr>
          <p:cNvPr id="5" name="Huomautusten paikkamerkki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6" name="Alatunnisteen paikkamerk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7" name="Dian numeron paikkamerkki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2ECA6E-8F0F-4948-B63B-4992C0A45890}" type="slidenum">
              <a:rPr lang="fi-FI" smtClean="0"/>
              <a:t>‹#›</a:t>
            </a:fld>
            <a:endParaRPr lang="fi-FI"/>
          </a:p>
        </p:txBody>
      </p:sp>
    </p:spTree>
    <p:extLst>
      <p:ext uri="{BB962C8B-B14F-4D97-AF65-F5344CB8AC3E}">
        <p14:creationId xmlns:p14="http://schemas.microsoft.com/office/powerpoint/2010/main" val="13977112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tasaarvoisestiuralle.fi/tyokalu/sarjakuvat-opintojen-ja-uran-sukupuolittumisesta/"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tasaarvoisestiuralle.fi/tyokalu/taitoposteri-mielikuvaharjoitus-ja-osaamisen-sanoittaminen/"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tasaarvoisestiuralle.fi/tyokalu/taitoposteri-mielikuvaharjoitus-ja-osaamisen-sanoittaminen/"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tasaarvoisestiuralle.fi/tyokaluja/"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tietoevry.com/fi/uutishuone/kaikki-uutiset-ja-tiedotteet/tiedotteet/2021/06/sanavalinnoilla-on-merkitysta-yksinkertainen-muutos-rekrytointi-ilmoituksissa-kasvatti-merkittavasti-naishakijoiden-maa/"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a:t>Tämä diasarja sisältää Tampereen yliopistossa tuotetun materiaalin, joka on ohjelmadioissa merkitty lihavoituna.</a:t>
            </a:r>
          </a:p>
        </p:txBody>
      </p:sp>
      <p:sp>
        <p:nvSpPr>
          <p:cNvPr id="4" name="Slide Number Placeholder 3"/>
          <p:cNvSpPr>
            <a:spLocks noGrp="1"/>
          </p:cNvSpPr>
          <p:nvPr>
            <p:ph type="sldNum" sz="quarter" idx="5"/>
          </p:nvPr>
        </p:nvSpPr>
        <p:spPr/>
        <p:txBody>
          <a:bodyPr/>
          <a:lstStyle/>
          <a:p>
            <a:fld id="{296942C3-6569-4BB4-BEEA-B5D6A7F7EE4C}" type="slidenum">
              <a:rPr lang="fi-FI" smtClean="0"/>
              <a:t>3</a:t>
            </a:fld>
            <a:endParaRPr lang="fi-FI"/>
          </a:p>
        </p:txBody>
      </p:sp>
    </p:spTree>
    <p:extLst>
      <p:ext uri="{BB962C8B-B14F-4D97-AF65-F5344CB8AC3E}">
        <p14:creationId xmlns:p14="http://schemas.microsoft.com/office/powerpoint/2010/main" val="35743272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pPr>
            <a:r>
              <a:rPr lang="fi-FI"/>
              <a:t>Sarjakuviin voi valita keskustelukysymykset ryhmän ja tilanteen mukaan. Tässä ensimmäinen kysymys liittyy omiin kokemuksiin ja mahdollistaa vertaistuen ryhmäläisten kesken, toinen kysymys keskittyy ratkaisujen etsimiseen ja kolmas laajentaa urahaasteiden tarkastelua sukupuolinäkökulmasta.</a:t>
            </a:r>
            <a:endParaRPr lang="en-US"/>
          </a:p>
          <a:p>
            <a:pPr>
              <a:lnSpc>
                <a:spcPct val="107000"/>
              </a:lnSpc>
            </a:pPr>
            <a:endParaRPr lang="fi-FI" sz="1800" u="none">
              <a:solidFill>
                <a:srgbClr val="0563C1"/>
              </a:solidFill>
              <a:latin typeface="Calibri"/>
              <a:cs typeface="Calibri"/>
            </a:endParaRPr>
          </a:p>
          <a:p>
            <a:pPr>
              <a:lnSpc>
                <a:spcPct val="107000"/>
              </a:lnSpc>
            </a:pPr>
            <a:r>
              <a:rPr lang="fi-FI" u="none"/>
              <a:t>Tehtävässä käytetyt sarjakuvat:</a:t>
            </a:r>
            <a:endParaRPr lang="fi-FI"/>
          </a:p>
          <a:p>
            <a:pPr>
              <a:lnSpc>
                <a:spcPct val="107000"/>
              </a:lnSpc>
            </a:pPr>
            <a:r>
              <a:rPr lang="fi-FI" sz="4000"/>
              <a:t>3. Asiantuntija sukupuolesta riippumatta</a:t>
            </a:r>
          </a:p>
          <a:p>
            <a:pPr>
              <a:lnSpc>
                <a:spcPct val="107000"/>
              </a:lnSpc>
            </a:pPr>
            <a:r>
              <a:rPr lang="fi-FI" sz="4000"/>
              <a:t>4. Monipuolisemmat esikuvat</a:t>
            </a:r>
          </a:p>
          <a:p>
            <a:pPr>
              <a:lnSpc>
                <a:spcPct val="107000"/>
              </a:lnSpc>
            </a:pPr>
            <a:r>
              <a:rPr lang="fi-FI" sz="1800" dirty="0">
                <a:solidFill>
                  <a:srgbClr val="0563C1"/>
                </a:solidFill>
                <a:latin typeface="Times New Roman"/>
                <a:cs typeface="Times New Roman"/>
                <a:hlinkClick r:id="rId3"/>
              </a:rPr>
              <a:t>https://tasaarvoisestiuralle.fi/tyokalu/sarjakuvat-opintojen-ja-uran-sukupuolittumisesta/</a:t>
            </a:r>
            <a:r>
              <a:rPr lang="fi-FI" sz="1800" dirty="0">
                <a:solidFill>
                  <a:srgbClr val="0563C1"/>
                </a:solidFill>
                <a:latin typeface="Times New Roman"/>
                <a:cs typeface="Times New Roman"/>
              </a:rPr>
              <a:t> </a:t>
            </a:r>
          </a:p>
          <a:p>
            <a:endParaRPr lang="fi-FI">
              <a:cs typeface="Calibri" panose="020F0502020204030204"/>
            </a:endParaRPr>
          </a:p>
        </p:txBody>
      </p:sp>
      <p:sp>
        <p:nvSpPr>
          <p:cNvPr id="4" name="Slide Number Placeholder 3"/>
          <p:cNvSpPr>
            <a:spLocks noGrp="1"/>
          </p:cNvSpPr>
          <p:nvPr>
            <p:ph type="sldNum" sz="quarter" idx="5"/>
          </p:nvPr>
        </p:nvSpPr>
        <p:spPr/>
        <p:txBody>
          <a:bodyPr/>
          <a:lstStyle/>
          <a:p>
            <a:fld id="{296942C3-6569-4BB4-BEEA-B5D6A7F7EE4C}" type="slidenum">
              <a:rPr lang="fi-FI" smtClean="0"/>
              <a:t>13</a:t>
            </a:fld>
            <a:endParaRPr lang="fi-FI"/>
          </a:p>
        </p:txBody>
      </p:sp>
    </p:spTree>
    <p:extLst>
      <p:ext uri="{BB962C8B-B14F-4D97-AF65-F5344CB8AC3E}">
        <p14:creationId xmlns:p14="http://schemas.microsoft.com/office/powerpoint/2010/main" val="30276193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a:t>Seuraavalla dialla avataan tämän dian ajatus. Samoja teemoja on Uradeitissä, eli tätä voi käyttää sen yhteydessä nopeana kertauksena tai halutessaan laajentaa tämän käsittely Uradeitin sijaan (esim. aikataulun vuoksi). </a:t>
            </a:r>
          </a:p>
        </p:txBody>
      </p:sp>
      <p:sp>
        <p:nvSpPr>
          <p:cNvPr id="4" name="Slide Number Placeholder 3"/>
          <p:cNvSpPr>
            <a:spLocks noGrp="1"/>
          </p:cNvSpPr>
          <p:nvPr>
            <p:ph type="sldNum" sz="quarter" idx="5"/>
          </p:nvPr>
        </p:nvSpPr>
        <p:spPr/>
        <p:txBody>
          <a:bodyPr/>
          <a:lstStyle/>
          <a:p>
            <a:fld id="{296942C3-6569-4BB4-BEEA-B5D6A7F7EE4C}" type="slidenum">
              <a:rPr lang="fi-FI" smtClean="0"/>
              <a:t>14</a:t>
            </a:fld>
            <a:endParaRPr lang="fi-FI"/>
          </a:p>
        </p:txBody>
      </p:sp>
    </p:spTree>
    <p:extLst>
      <p:ext uri="{BB962C8B-B14F-4D97-AF65-F5344CB8AC3E}">
        <p14:creationId xmlns:p14="http://schemas.microsoft.com/office/powerpoint/2010/main" val="29729608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a:t>Tämä dia avaa edellisen kuvion ajatusta, ja tarkoituksena käydä teemat suullisesti läpi eikä näyttää diaa opiskelijoille. </a:t>
            </a:r>
          </a:p>
        </p:txBody>
      </p:sp>
      <p:sp>
        <p:nvSpPr>
          <p:cNvPr id="4" name="Slide Number Placeholder 3"/>
          <p:cNvSpPr>
            <a:spLocks noGrp="1"/>
          </p:cNvSpPr>
          <p:nvPr>
            <p:ph type="sldNum" sz="quarter" idx="5"/>
          </p:nvPr>
        </p:nvSpPr>
        <p:spPr/>
        <p:txBody>
          <a:bodyPr/>
          <a:lstStyle/>
          <a:p>
            <a:fld id="{296942C3-6569-4BB4-BEEA-B5D6A7F7EE4C}" type="slidenum">
              <a:rPr lang="fi-FI" smtClean="0"/>
              <a:t>15</a:t>
            </a:fld>
            <a:endParaRPr lang="fi-FI"/>
          </a:p>
        </p:txBody>
      </p:sp>
    </p:spTree>
    <p:extLst>
      <p:ext uri="{BB962C8B-B14F-4D97-AF65-F5344CB8AC3E}">
        <p14:creationId xmlns:p14="http://schemas.microsoft.com/office/powerpoint/2010/main" val="10554446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a:p>
        </p:txBody>
      </p:sp>
      <p:sp>
        <p:nvSpPr>
          <p:cNvPr id="4" name="Slide Number Placeholder 3"/>
          <p:cNvSpPr>
            <a:spLocks noGrp="1"/>
          </p:cNvSpPr>
          <p:nvPr>
            <p:ph type="sldNum" sz="quarter" idx="5"/>
          </p:nvPr>
        </p:nvSpPr>
        <p:spPr/>
        <p:txBody>
          <a:bodyPr/>
          <a:lstStyle/>
          <a:p>
            <a:fld id="{296942C3-6569-4BB4-BEEA-B5D6A7F7EE4C}" type="slidenum">
              <a:rPr lang="fi-FI" smtClean="0"/>
              <a:t>17</a:t>
            </a:fld>
            <a:endParaRPr lang="fi-FI"/>
          </a:p>
        </p:txBody>
      </p:sp>
    </p:spTree>
    <p:extLst>
      <p:ext uri="{BB962C8B-B14F-4D97-AF65-F5344CB8AC3E}">
        <p14:creationId xmlns:p14="http://schemas.microsoft.com/office/powerpoint/2010/main" val="38577212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a:t>Lihavoitu osuus näillä dioilla</a:t>
            </a:r>
          </a:p>
          <a:p>
            <a:endParaRPr lang="fi-FI"/>
          </a:p>
        </p:txBody>
      </p:sp>
      <p:sp>
        <p:nvSpPr>
          <p:cNvPr id="4" name="Slide Number Placeholder 3"/>
          <p:cNvSpPr>
            <a:spLocks noGrp="1"/>
          </p:cNvSpPr>
          <p:nvPr>
            <p:ph type="sldNum" sz="quarter" idx="5"/>
          </p:nvPr>
        </p:nvSpPr>
        <p:spPr/>
        <p:txBody>
          <a:bodyPr/>
          <a:lstStyle/>
          <a:p>
            <a:fld id="{296942C3-6569-4BB4-BEEA-B5D6A7F7EE4C}" type="slidenum">
              <a:rPr lang="fi-FI" smtClean="0"/>
              <a:t>18</a:t>
            </a:fld>
            <a:endParaRPr lang="fi-FI"/>
          </a:p>
        </p:txBody>
      </p:sp>
    </p:spTree>
    <p:extLst>
      <p:ext uri="{BB962C8B-B14F-4D97-AF65-F5344CB8AC3E}">
        <p14:creationId xmlns:p14="http://schemas.microsoft.com/office/powerpoint/2010/main" val="10356245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a:cs typeface="Calibri"/>
              </a:rPr>
              <a:t>Taitoposterista on myös erillinen työkalukuvaus: </a:t>
            </a:r>
            <a:r>
              <a:rPr lang="fi-FI" dirty="0">
                <a:hlinkClick r:id="rId3"/>
              </a:rPr>
              <a:t>https://tasaarvoisestiuralle.fi/tyokalu/taitoposteri-mielikuvaharjoitus-ja-osaamisen-sanoittaminen/</a:t>
            </a:r>
            <a:r>
              <a:rPr lang="fi-FI" dirty="0"/>
              <a:t> </a:t>
            </a:r>
          </a:p>
          <a:p>
            <a:r>
              <a:rPr lang="fi-FI" dirty="0"/>
              <a:t>- Harjoitus alkaa mielikuvatehtävällä, jossa kuvitellaan päätyminen unelmatyöhön jossa esihenkilö huomioi motivaatiosi ja antaa kiitosta taidoistasi. Nämä kaksi ovat tärkeitä tekijöitä rekrytointiprosessissa. </a:t>
            </a:r>
            <a:endParaRPr lang="fi-FI" dirty="0">
              <a:cs typeface="Calibri"/>
            </a:endParaRPr>
          </a:p>
          <a:p>
            <a:pPr marL="171450" indent="-171450">
              <a:buFontTx/>
              <a:buChar char="-"/>
            </a:pPr>
            <a:r>
              <a:rPr lang="fi-FI" dirty="0"/>
              <a:t>Tavoitteena on kerätä myöhemmin työnhaussa hyödynnettävä henkilökohtainen materiaaliresurssi ja harjoitella osaamisen ja motivaation sanoittamista.</a:t>
            </a:r>
            <a:endParaRPr lang="fi-FI" dirty="0">
              <a:cs typeface="Calibri"/>
            </a:endParaRPr>
          </a:p>
          <a:p>
            <a:pPr marL="171450" indent="-171450">
              <a:buFontTx/>
              <a:buChar char="-"/>
            </a:pPr>
            <a:r>
              <a:rPr lang="fi-FI" dirty="0"/>
              <a:t>Harjoituksessa hyödynnetään parikeskustelua ajatusten herättelyyn ja sen jälkeen kirjataan ajatukset ylös. Tehtävää voi soveltaa myös täysin itsenäiseksi työskentelyksi.</a:t>
            </a:r>
            <a:endParaRPr lang="fi-FI" dirty="0">
              <a:cs typeface="Calibri"/>
            </a:endParaRPr>
          </a:p>
          <a:p>
            <a:pPr marL="171450" indent="-171450">
              <a:buFontTx/>
              <a:buChar char="-"/>
            </a:pPr>
            <a:r>
              <a:rPr lang="fi-FI" dirty="0"/>
              <a:t>Vinkkinä omien taitojen pohtimiseen: voit katsoa esimerkiksi opetussuunnitelmasta, mitä kursseillasi on ollut oppimistavoitteena. Tätä voi käyttää myös erillisenä tehtävänä. </a:t>
            </a:r>
            <a:endParaRPr lang="fi-FI" dirty="0">
              <a:cs typeface="Calibri"/>
            </a:endParaRPr>
          </a:p>
        </p:txBody>
      </p:sp>
      <p:sp>
        <p:nvSpPr>
          <p:cNvPr id="4" name="Slide Number Placeholder 3"/>
          <p:cNvSpPr>
            <a:spLocks noGrp="1"/>
          </p:cNvSpPr>
          <p:nvPr>
            <p:ph type="sldNum" sz="quarter" idx="5"/>
          </p:nvPr>
        </p:nvSpPr>
        <p:spPr/>
        <p:txBody>
          <a:bodyPr/>
          <a:lstStyle/>
          <a:p>
            <a:fld id="{296942C3-6569-4BB4-BEEA-B5D6A7F7EE4C}" type="slidenum">
              <a:rPr lang="fi-FI" smtClean="0"/>
              <a:t>19</a:t>
            </a:fld>
            <a:endParaRPr lang="fi-FI"/>
          </a:p>
        </p:txBody>
      </p:sp>
    </p:spTree>
    <p:extLst>
      <p:ext uri="{BB962C8B-B14F-4D97-AF65-F5344CB8AC3E}">
        <p14:creationId xmlns:p14="http://schemas.microsoft.com/office/powerpoint/2010/main" val="8234054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a:t>Taitoposterista on myös erillinen työkalukuvaus NAU!-hankkeen nettisivulla: </a:t>
            </a:r>
            <a:r>
              <a:rPr lang="fi-FI" dirty="0">
                <a:hlinkClick r:id="rId3"/>
              </a:rPr>
              <a:t>https://tasaarvoisestiuralle.fi/tyokalu/taitoposteri-mielikuvaharjoitus-ja-osaamisen-sanoittaminen/</a:t>
            </a:r>
            <a:r>
              <a:rPr lang="fi-FI" dirty="0"/>
              <a:t> </a:t>
            </a:r>
          </a:p>
        </p:txBody>
      </p:sp>
      <p:sp>
        <p:nvSpPr>
          <p:cNvPr id="4" name="Slide Number Placeholder 3"/>
          <p:cNvSpPr>
            <a:spLocks noGrp="1"/>
          </p:cNvSpPr>
          <p:nvPr>
            <p:ph type="sldNum" sz="quarter" idx="5"/>
          </p:nvPr>
        </p:nvSpPr>
        <p:spPr/>
        <p:txBody>
          <a:bodyPr/>
          <a:lstStyle/>
          <a:p>
            <a:fld id="{296942C3-6569-4BB4-BEEA-B5D6A7F7EE4C}" type="slidenum">
              <a:rPr lang="fi-FI" smtClean="0"/>
              <a:t>20</a:t>
            </a:fld>
            <a:endParaRPr lang="fi-FI"/>
          </a:p>
        </p:txBody>
      </p:sp>
    </p:spTree>
    <p:extLst>
      <p:ext uri="{BB962C8B-B14F-4D97-AF65-F5344CB8AC3E}">
        <p14:creationId xmlns:p14="http://schemas.microsoft.com/office/powerpoint/2010/main" val="2771005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fi-FI"/>
              <a:t>Tarinasta kiinnitetään huomio kahteen tärkeään asiaan: motivaatio ja taidot (https://duunitori.fi/tyoelama/rekrytointitutkimus-2022-rekrytointipaatos) </a:t>
            </a:r>
          </a:p>
          <a:p>
            <a:pPr marL="171450" indent="-171450">
              <a:buFontTx/>
              <a:buChar char="-"/>
            </a:pPr>
            <a:endParaRPr lang="fi-FI"/>
          </a:p>
          <a:p>
            <a:pPr marL="171450" indent="-171450">
              <a:buFontTx/>
              <a:buChar char="-"/>
            </a:pPr>
            <a:r>
              <a:rPr lang="fi-FI"/>
              <a:t>Harjoituksessa käsitellään ensin motivaatiota ja sen jälkeen taitoja.</a:t>
            </a:r>
          </a:p>
          <a:p>
            <a:endParaRPr lang="fi-FI"/>
          </a:p>
        </p:txBody>
      </p:sp>
      <p:sp>
        <p:nvSpPr>
          <p:cNvPr id="4" name="Slide Number Placeholder 3"/>
          <p:cNvSpPr>
            <a:spLocks noGrp="1"/>
          </p:cNvSpPr>
          <p:nvPr>
            <p:ph type="sldNum" sz="quarter" idx="5"/>
          </p:nvPr>
        </p:nvSpPr>
        <p:spPr/>
        <p:txBody>
          <a:bodyPr/>
          <a:lstStyle/>
          <a:p>
            <a:fld id="{296942C3-6569-4BB4-BEEA-B5D6A7F7EE4C}" type="slidenum">
              <a:rPr lang="fi-FI" smtClean="0"/>
              <a:t>21</a:t>
            </a:fld>
            <a:endParaRPr lang="fi-FI"/>
          </a:p>
        </p:txBody>
      </p:sp>
    </p:spTree>
    <p:extLst>
      <p:ext uri="{BB962C8B-B14F-4D97-AF65-F5344CB8AC3E}">
        <p14:creationId xmlns:p14="http://schemas.microsoft.com/office/powerpoint/2010/main" val="36112837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a:t>Otsikko viittaa alun kehyskertomukseen, ja sen pohjalta dialla herätellään lyhyesti pohtimaan motivaatiota ja sen perustelua. Hyvä rekrytointi on molemmille osapuolille optimaalinen. Meillä on omia tarpeita, arvoja ja motivaation lähteitä, mutta tässä harjoitellaan sanoittamaan niitä erityisesti työnantajan vakuuttamisen näkökulmasta. On hyvä huomata, että palkka on työssä yleinen motivaatiotekijä, mutta sillä ei vakuuta työnantajaa. Sen sijaan voi sanoittaa esimerkiksi motivoitumista korkeista tavoitteista. Joka tapauksessa kannattaa miettiä muitakin motivaatiotekijöitä tämän lisäksi. Yleensä työtä on myös helpompi hakea, kun tehtävä oikeasti kiinnostaa. </a:t>
            </a:r>
          </a:p>
        </p:txBody>
      </p:sp>
      <p:sp>
        <p:nvSpPr>
          <p:cNvPr id="4" name="Slide Number Placeholder 3"/>
          <p:cNvSpPr>
            <a:spLocks noGrp="1"/>
          </p:cNvSpPr>
          <p:nvPr>
            <p:ph type="sldNum" sz="quarter" idx="5"/>
          </p:nvPr>
        </p:nvSpPr>
        <p:spPr/>
        <p:txBody>
          <a:bodyPr/>
          <a:lstStyle/>
          <a:p>
            <a:fld id="{296942C3-6569-4BB4-BEEA-B5D6A7F7EE4C}" type="slidenum">
              <a:rPr lang="fi-FI" smtClean="0"/>
              <a:t>22</a:t>
            </a:fld>
            <a:endParaRPr lang="fi-FI"/>
          </a:p>
        </p:txBody>
      </p:sp>
    </p:spTree>
    <p:extLst>
      <p:ext uri="{BB962C8B-B14F-4D97-AF65-F5344CB8AC3E}">
        <p14:creationId xmlns:p14="http://schemas.microsoft.com/office/powerpoint/2010/main" val="17093602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a:t>Tätä harjoitusta tehdessä on hyvä olla sukupuolisensitiivinen. Voitte pohtia esimerkiksi ryhmässä keskustellen, liitttyykö erilaisiin motivaatiotekijöihin sukupuolittuneita stereotypioita. Opiskelijoita kannattaa rohkaista ilmaisemaan erilaisia motivaationlähteitä; esimerkiksi naiset saavat motivoitua myös tulospalkkauksesta tai urakehityksen mahdollisuuksista. </a:t>
            </a:r>
          </a:p>
          <a:p>
            <a:endParaRPr lang="fi-FI"/>
          </a:p>
        </p:txBody>
      </p:sp>
      <p:sp>
        <p:nvSpPr>
          <p:cNvPr id="4" name="Slide Number Placeholder 3"/>
          <p:cNvSpPr>
            <a:spLocks noGrp="1"/>
          </p:cNvSpPr>
          <p:nvPr>
            <p:ph type="sldNum" sz="quarter" idx="5"/>
          </p:nvPr>
        </p:nvSpPr>
        <p:spPr/>
        <p:txBody>
          <a:bodyPr/>
          <a:lstStyle/>
          <a:p>
            <a:fld id="{296942C3-6569-4BB4-BEEA-B5D6A7F7EE4C}" type="slidenum">
              <a:rPr lang="fi-FI" smtClean="0"/>
              <a:t>23</a:t>
            </a:fld>
            <a:endParaRPr lang="fi-FI"/>
          </a:p>
        </p:txBody>
      </p:sp>
    </p:spTree>
    <p:extLst>
      <p:ext uri="{BB962C8B-B14F-4D97-AF65-F5344CB8AC3E}">
        <p14:creationId xmlns:p14="http://schemas.microsoft.com/office/powerpoint/2010/main" val="19955138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a:cs typeface="Calibri"/>
              </a:rPr>
              <a:t>Turvallisemman tilan periaatteet ryhmäohjauksen vuorovaikutusta ajatellen on kuvattu tarkemmin omassa työkalukuvauksessaan, joka julkaistaan Tasa-arvoisesti uralle -sivustolla: </a:t>
            </a:r>
            <a:r>
              <a:rPr lang="fi-FI" dirty="0">
                <a:hlinkClick r:id="rId3"/>
              </a:rPr>
              <a:t>https://tasaarvoisestiuralle.fi/tyokaluja/</a:t>
            </a:r>
            <a:r>
              <a:rPr lang="fi-FI" dirty="0"/>
              <a:t> </a:t>
            </a:r>
          </a:p>
          <a:p>
            <a:endParaRPr lang="fi-FI" dirty="0">
              <a:cs typeface="Calibri"/>
            </a:endParaRPr>
          </a:p>
        </p:txBody>
      </p:sp>
      <p:sp>
        <p:nvSpPr>
          <p:cNvPr id="4" name="Slide Number Placeholder 3"/>
          <p:cNvSpPr>
            <a:spLocks noGrp="1"/>
          </p:cNvSpPr>
          <p:nvPr>
            <p:ph type="sldNum" sz="quarter" idx="5"/>
          </p:nvPr>
        </p:nvSpPr>
        <p:spPr/>
        <p:txBody>
          <a:bodyPr/>
          <a:lstStyle/>
          <a:p>
            <a:fld id="{296942C3-6569-4BB4-BEEA-B5D6A7F7EE4C}" type="slidenum">
              <a:rPr lang="fi-FI" smtClean="0"/>
              <a:t>4</a:t>
            </a:fld>
            <a:endParaRPr lang="fi-FI"/>
          </a:p>
        </p:txBody>
      </p:sp>
    </p:spTree>
    <p:extLst>
      <p:ext uri="{BB962C8B-B14F-4D97-AF65-F5344CB8AC3E}">
        <p14:creationId xmlns:p14="http://schemas.microsoft.com/office/powerpoint/2010/main" val="28249221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a:t>Tässä kohtaa osallistujat voi jakaa pareiksi keskustelemaan lyhyesti (esim. 5 minuuttia) aiheista. Tämä voi auttaa motivaation sanoittamisessa ja kirkastamisessa.</a:t>
            </a:r>
          </a:p>
          <a:p>
            <a:endParaRPr lang="fi-FI"/>
          </a:p>
        </p:txBody>
      </p:sp>
      <p:sp>
        <p:nvSpPr>
          <p:cNvPr id="4" name="Slide Number Placeholder 3"/>
          <p:cNvSpPr>
            <a:spLocks noGrp="1"/>
          </p:cNvSpPr>
          <p:nvPr>
            <p:ph type="sldNum" sz="quarter" idx="5"/>
          </p:nvPr>
        </p:nvSpPr>
        <p:spPr/>
        <p:txBody>
          <a:bodyPr/>
          <a:lstStyle/>
          <a:p>
            <a:fld id="{296942C3-6569-4BB4-BEEA-B5D6A7F7EE4C}" type="slidenum">
              <a:rPr lang="fi-FI" smtClean="0"/>
              <a:t>24</a:t>
            </a:fld>
            <a:endParaRPr lang="fi-FI"/>
          </a:p>
        </p:txBody>
      </p:sp>
    </p:spTree>
    <p:extLst>
      <p:ext uri="{BB962C8B-B14F-4D97-AF65-F5344CB8AC3E}">
        <p14:creationId xmlns:p14="http://schemas.microsoft.com/office/powerpoint/2010/main" val="13785095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a:t>Tehtävänanto viittaa alun kehyskertomukseen, jossa työnantaja on huomioinut erinomaisen motivaation. Edellisten diojen ja keskustelun herättämät pohdinnat on tässä kohtaa tarkoitus kiteyttää ja kirjata ylös itselle resurssiksi työnhakua varten. Kehyskertomuksessa puhuttiin unelmatyöstä, joten jatkossa näitä on hyvä muokata haettavaan työtehtävään liittyen. Aikaa voi varata 5-10 minuuttia ja seurata edistymistä.</a:t>
            </a:r>
          </a:p>
        </p:txBody>
      </p:sp>
      <p:sp>
        <p:nvSpPr>
          <p:cNvPr id="4" name="Slide Number Placeholder 3"/>
          <p:cNvSpPr>
            <a:spLocks noGrp="1"/>
          </p:cNvSpPr>
          <p:nvPr>
            <p:ph type="sldNum" sz="quarter" idx="5"/>
          </p:nvPr>
        </p:nvSpPr>
        <p:spPr/>
        <p:txBody>
          <a:bodyPr/>
          <a:lstStyle/>
          <a:p>
            <a:fld id="{296942C3-6569-4BB4-BEEA-B5D6A7F7EE4C}" type="slidenum">
              <a:rPr lang="fi-FI" smtClean="0"/>
              <a:t>25</a:t>
            </a:fld>
            <a:endParaRPr lang="fi-FI"/>
          </a:p>
        </p:txBody>
      </p:sp>
    </p:spTree>
    <p:extLst>
      <p:ext uri="{BB962C8B-B14F-4D97-AF65-F5344CB8AC3E}">
        <p14:creationId xmlns:p14="http://schemas.microsoft.com/office/powerpoint/2010/main" val="11777133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a:t>Motivaatio-teemasta siirrytään nyt taitoihin. Taitoja on tyypillisesti jaoteltu pehmeisiin (jotka eivät suoraan liity tiettyyn työtehtävään, ovat vaikeasti mitattavissa ja arvioitavissa, joihin joillain on luontaisia kykyjä mutta joita kuitenkin voi harjoitella) ja koviin taitoihin (teknisiin taitoihin, jotka ovat selkeästi opittavissa ja joita voidaan edellyttää tietyn työtehtävän suorittamiseen). Tällä esimerkkidialla esimerkkejä pehmeistä taidoista on vasemmassa laatikossa ja esimerkkejä kovista taidoista oikeassa laatikossa. Keskellä on esimerkkejä taidoista, jotka voisivat määritelmän puolesta kuulua vähän molempiin. Taitoja voidaankin luokitella eri tavoin, mutta dian päätarkoituksena on havainnollistaa, miten monenlaisia taitoja ihmisellä voi olla, sekä muistuttaa, että erilaiset taidot ovat yhtä arvokkaita. Taidoista voi myös keskustella sukupuolisensitiivisesti: on tärkeää huomata, että pehmeät ja kovat taidot eivät liity sukupuoleen. Kaikilla sukupuolilla voi olla erilaisia taitoja, ja on hyvä tuoda kaikenlaisia taitoja esiin työnhakutilanteessa.</a:t>
            </a:r>
          </a:p>
        </p:txBody>
      </p:sp>
      <p:sp>
        <p:nvSpPr>
          <p:cNvPr id="4" name="Slide Number Placeholder 3"/>
          <p:cNvSpPr>
            <a:spLocks noGrp="1"/>
          </p:cNvSpPr>
          <p:nvPr>
            <p:ph type="sldNum" sz="quarter" idx="5"/>
          </p:nvPr>
        </p:nvSpPr>
        <p:spPr/>
        <p:txBody>
          <a:bodyPr/>
          <a:lstStyle/>
          <a:p>
            <a:fld id="{296942C3-6569-4BB4-BEEA-B5D6A7F7EE4C}" type="slidenum">
              <a:rPr lang="fi-FI" smtClean="0"/>
              <a:t>26</a:t>
            </a:fld>
            <a:endParaRPr lang="fi-FI"/>
          </a:p>
        </p:txBody>
      </p:sp>
    </p:spTree>
    <p:extLst>
      <p:ext uri="{BB962C8B-B14F-4D97-AF65-F5344CB8AC3E}">
        <p14:creationId xmlns:p14="http://schemas.microsoft.com/office/powerpoint/2010/main" val="4017893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a:t>Tässä kohtaa osallistujat voi jakaa pareiksi keskustelemaan lyhyesti (esim. 5 minuuttia) aiheista. Tämä voi auttaa taitojen sanoittamisessa ja kirkastamisessa.</a:t>
            </a:r>
          </a:p>
          <a:p>
            <a:endParaRPr lang="fi-FI"/>
          </a:p>
        </p:txBody>
      </p:sp>
      <p:sp>
        <p:nvSpPr>
          <p:cNvPr id="4" name="Slide Number Placeholder 3"/>
          <p:cNvSpPr>
            <a:spLocks noGrp="1"/>
          </p:cNvSpPr>
          <p:nvPr>
            <p:ph type="sldNum" sz="quarter" idx="5"/>
          </p:nvPr>
        </p:nvSpPr>
        <p:spPr/>
        <p:txBody>
          <a:bodyPr/>
          <a:lstStyle/>
          <a:p>
            <a:fld id="{296942C3-6569-4BB4-BEEA-B5D6A7F7EE4C}" type="slidenum">
              <a:rPr lang="fi-FI" smtClean="0"/>
              <a:t>27</a:t>
            </a:fld>
            <a:endParaRPr lang="fi-FI"/>
          </a:p>
        </p:txBody>
      </p:sp>
    </p:spTree>
    <p:extLst>
      <p:ext uri="{BB962C8B-B14F-4D97-AF65-F5344CB8AC3E}">
        <p14:creationId xmlns:p14="http://schemas.microsoft.com/office/powerpoint/2010/main" val="36362548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a:t>Edellisten diojen ja keskustelun herättämät pohdinnat on tässä kohtaa tarkoitus kiteyttää ja kirjata ylös itselle resurssiksi työnhakua varten. Tähän voi halutessaan käyttää enemmänkin aikaa, sillä jokaisella varmasti on useampia taitoja. Osallistujia voi myös pyytää valitsemaan esimerkiksi kolme taitoa, joihin nyt keskittyy. Tässä voi auttaa, jos aiemmin on jo käytetty aikaa omien taitojen pohdintaan tai listaamiseen, jolloin osallistuja voi valita ne, mitä haluaisi eniten käyttää työssään. Abstraktimmat taidot kannattaa pilkkoa pienemmiksi ja konkreettisemmiksi taidoiksi, esim. projektinhallinta -&gt; ajankäytön hallinta: vastuu ryhmätyön aikatauluttamisesta</a:t>
            </a:r>
          </a:p>
          <a:p>
            <a:r>
              <a:rPr lang="fi-FI"/>
              <a:t> Kirjattuja taitoja voi myöhemmin hyödyntää työnhaussa sen mukaan, mitä taitoja tehtäväkuvauksessa toivotaan ja miten omia vahvuuksiaan haluaa tuoda esiin.</a:t>
            </a:r>
          </a:p>
        </p:txBody>
      </p:sp>
      <p:sp>
        <p:nvSpPr>
          <p:cNvPr id="4" name="Slide Number Placeholder 3"/>
          <p:cNvSpPr>
            <a:spLocks noGrp="1"/>
          </p:cNvSpPr>
          <p:nvPr>
            <p:ph type="sldNum" sz="quarter" idx="5"/>
          </p:nvPr>
        </p:nvSpPr>
        <p:spPr/>
        <p:txBody>
          <a:bodyPr/>
          <a:lstStyle/>
          <a:p>
            <a:fld id="{296942C3-6569-4BB4-BEEA-B5D6A7F7EE4C}" type="slidenum">
              <a:rPr lang="fi-FI" smtClean="0"/>
              <a:t>28</a:t>
            </a:fld>
            <a:endParaRPr lang="fi-FI"/>
          </a:p>
        </p:txBody>
      </p:sp>
    </p:spTree>
    <p:extLst>
      <p:ext uri="{BB962C8B-B14F-4D97-AF65-F5344CB8AC3E}">
        <p14:creationId xmlns:p14="http://schemas.microsoft.com/office/powerpoint/2010/main" val="22504531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a:cs typeface="Calibri"/>
              </a:rPr>
              <a:t>Tämä dia on tarkoitettu opiskelijalle tiedoksi ja esimerkiksi siitä, mitä sukupuolitietoisuus voi tarkoittaa uraohjauksessa. Sukupuolisokeus on tietämättömyyttä sukupuolen vaikutuksesta työuriin ja sukupuolinormien, -stereotypioiden ja -hierarkioiden uusintamista. Sukupuolineutraalius on pyrkimystä tasa-arvoon kohtelemalla eri sukupuolta olevia henkilöitä muodollisesti tasapuolisesti. Sukupuolitietoisuus taas tarkoittaa sukupuolen vaikutuksen tunnistamista ihmisten työuriin. Sukupuolitietoisuuden toteutuminen ohjauksessa vaatii kuitenkin ennen kaikkea sitä, että ohjaaja reflektoi omia suhtautumistapojaan yllämainittuihin asioihin ja tuo niitä esille ohjauksessa tilanteen mukaan tahdikkaasti. </a:t>
            </a:r>
          </a:p>
          <a:p>
            <a:endParaRPr lang="fi-FI" dirty="0">
              <a:cs typeface="Calibri"/>
            </a:endParaRPr>
          </a:p>
        </p:txBody>
      </p:sp>
      <p:sp>
        <p:nvSpPr>
          <p:cNvPr id="4" name="Slide Number Placeholder 3"/>
          <p:cNvSpPr>
            <a:spLocks noGrp="1"/>
          </p:cNvSpPr>
          <p:nvPr>
            <p:ph type="sldNum" sz="quarter" idx="5"/>
          </p:nvPr>
        </p:nvSpPr>
        <p:spPr/>
        <p:txBody>
          <a:bodyPr/>
          <a:lstStyle/>
          <a:p>
            <a:fld id="{296942C3-6569-4BB4-BEEA-B5D6A7F7EE4C}" type="slidenum">
              <a:rPr lang="fi-FI" smtClean="0"/>
              <a:t>5</a:t>
            </a:fld>
            <a:endParaRPr lang="fi-FI"/>
          </a:p>
        </p:txBody>
      </p:sp>
    </p:spTree>
    <p:extLst>
      <p:ext uri="{BB962C8B-B14F-4D97-AF65-F5344CB8AC3E}">
        <p14:creationId xmlns:p14="http://schemas.microsoft.com/office/powerpoint/2010/main" val="19602946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a:t>Teknologiayritys Tietoevry teki kokeilun, jossa se vaihtoi työpaikkailmoituksissaan maskuliiniseksi mielletyt sanat sukupuolineutraaleiksi. Esim: pätevä -&gt; asioista perillä oleva; motivoitunut -&gt; keskittynyt; itsenäinen -&gt; itseohjautuva</a:t>
            </a:r>
          </a:p>
          <a:p>
            <a:r>
              <a:rPr lang="fi-FI"/>
              <a:t>Kokeilun myötä naishakijoiden osuus nousi 14 prosentista 36 prosenttiin. </a:t>
            </a:r>
            <a:endParaRPr lang="fi-FI">
              <a:ea typeface="Calibri"/>
              <a:cs typeface="Calibri"/>
            </a:endParaRPr>
          </a:p>
          <a:p>
            <a:r>
              <a:rPr lang="fi-FI">
                <a:hlinkClick r:id="rId3"/>
              </a:rPr>
              <a:t>(https://www.tietoevry.com/fi/uutishuone/kaikki-uutiset-ja-tiedotteet/tiedotteet/2021/06/sanavalinnoilla-on-merkitysta-yksinkertainen-muutos-rekrytointi-ilmoituksissa-kasvatti-merkittavasti-naishakijoiden-maa/</a:t>
            </a:r>
            <a:r>
              <a:rPr lang="fi-FI"/>
              <a:t>)</a:t>
            </a:r>
            <a:endParaRPr lang="fi-FI">
              <a:ea typeface="Calibri"/>
              <a:cs typeface="Calibri"/>
            </a:endParaRPr>
          </a:p>
          <a:p>
            <a:endParaRPr lang="fi-FI" b="1">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296942C3-6569-4BB4-BEEA-B5D6A7F7EE4C}" type="slidenum">
              <a:rPr lang="fi-FI" smtClean="0"/>
              <a:t>6</a:t>
            </a:fld>
            <a:endParaRPr lang="fi-FI"/>
          </a:p>
        </p:txBody>
      </p:sp>
    </p:spTree>
    <p:extLst>
      <p:ext uri="{BB962C8B-B14F-4D97-AF65-F5344CB8AC3E}">
        <p14:creationId xmlns:p14="http://schemas.microsoft.com/office/powerpoint/2010/main" val="9601808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Käytimme Dixit-pelin kuvakortteja, mutta mitkä tahansa sopivat kuvat kelpaavat.</a:t>
            </a:r>
          </a:p>
        </p:txBody>
      </p:sp>
      <p:sp>
        <p:nvSpPr>
          <p:cNvPr id="4" name="Slide Number Placeholder 3"/>
          <p:cNvSpPr>
            <a:spLocks noGrp="1"/>
          </p:cNvSpPr>
          <p:nvPr>
            <p:ph type="sldNum" sz="quarter" idx="5"/>
          </p:nvPr>
        </p:nvSpPr>
        <p:spPr/>
        <p:txBody>
          <a:bodyPr/>
          <a:lstStyle/>
          <a:p>
            <a:fld id="{296942C3-6569-4BB4-BEEA-B5D6A7F7EE4C}" type="slidenum">
              <a:rPr lang="fi-FI" smtClean="0"/>
              <a:t>7</a:t>
            </a:fld>
            <a:endParaRPr lang="fi-FI"/>
          </a:p>
        </p:txBody>
      </p:sp>
    </p:spTree>
    <p:extLst>
      <p:ext uri="{BB962C8B-B14F-4D97-AF65-F5344CB8AC3E}">
        <p14:creationId xmlns:p14="http://schemas.microsoft.com/office/powerpoint/2010/main" val="29488068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Tarkemmat ohjeet Uradeitin toteuttamiseksi: https://tasaarvoisestiuralle.fi/tyokalu/uradeitti-keskusteluharjoitus-paatoksentekoon-vaikuttavista-tekijoista/ </a:t>
            </a:r>
          </a:p>
        </p:txBody>
      </p:sp>
      <p:sp>
        <p:nvSpPr>
          <p:cNvPr id="4" name="Slide Number Placeholder 3"/>
          <p:cNvSpPr>
            <a:spLocks noGrp="1"/>
          </p:cNvSpPr>
          <p:nvPr>
            <p:ph type="sldNum" sz="quarter" idx="5"/>
          </p:nvPr>
        </p:nvSpPr>
        <p:spPr/>
        <p:txBody>
          <a:bodyPr/>
          <a:lstStyle/>
          <a:p>
            <a:fld id="{296942C3-6569-4BB4-BEEA-B5D6A7F7EE4C}" type="slidenum">
              <a:rPr lang="fi-FI" smtClean="0"/>
              <a:t>8</a:t>
            </a:fld>
            <a:endParaRPr lang="fi-FI"/>
          </a:p>
        </p:txBody>
      </p:sp>
    </p:spTree>
    <p:extLst>
      <p:ext uri="{BB962C8B-B14F-4D97-AF65-F5344CB8AC3E}">
        <p14:creationId xmlns:p14="http://schemas.microsoft.com/office/powerpoint/2010/main" val="13092004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a:t>Tässä esimerkkinä kysymykset, jotka löytyvät alustuksineen osoitteesta: https://tasaarvoisestiuralle.fi/tyokalu/uradeitti-keskusteluharjoitus-paatoksentekoon-vaikuttavista-tekijoista/</a:t>
            </a:r>
          </a:p>
          <a:p>
            <a:r>
              <a:rPr lang="fi-FI"/>
              <a:t>Kysymykset voi muotoilla esim classroomscreenille, ks. esimerkki seuraavalla dialla</a:t>
            </a:r>
          </a:p>
        </p:txBody>
      </p:sp>
      <p:sp>
        <p:nvSpPr>
          <p:cNvPr id="4" name="Slide Number Placeholder 3"/>
          <p:cNvSpPr>
            <a:spLocks noGrp="1"/>
          </p:cNvSpPr>
          <p:nvPr>
            <p:ph type="sldNum" sz="quarter" idx="5"/>
          </p:nvPr>
        </p:nvSpPr>
        <p:spPr/>
        <p:txBody>
          <a:bodyPr/>
          <a:lstStyle/>
          <a:p>
            <a:fld id="{296942C3-6569-4BB4-BEEA-B5D6A7F7EE4C}" type="slidenum">
              <a:rPr lang="fi-FI" smtClean="0"/>
              <a:t>10</a:t>
            </a:fld>
            <a:endParaRPr lang="fi-FI"/>
          </a:p>
        </p:txBody>
      </p:sp>
    </p:spTree>
    <p:extLst>
      <p:ext uri="{BB962C8B-B14F-4D97-AF65-F5344CB8AC3E}">
        <p14:creationId xmlns:p14="http://schemas.microsoft.com/office/powerpoint/2010/main" val="17329086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Tässä esimerkki näkymästä classroomscreen.com -sivustolta, jota voi käyttää kysymysten jakamiseen ja ajanottoon. Ilmaisversiolla näyttöjä ei voi tallentaa, mutta uusien luominen käy kätevästi.</a:t>
            </a:r>
          </a:p>
          <a:p>
            <a:r>
              <a:rPr lang="en-US">
                <a:cs typeface="Calibri"/>
              </a:rPr>
              <a:t>Voit lukea lisää Classroomscreenistä: https://www.matleenalaakso.fi/2019/02/classroomscreen.html </a:t>
            </a:r>
          </a:p>
        </p:txBody>
      </p:sp>
      <p:sp>
        <p:nvSpPr>
          <p:cNvPr id="4" name="Slide Number Placeholder 3"/>
          <p:cNvSpPr>
            <a:spLocks noGrp="1"/>
          </p:cNvSpPr>
          <p:nvPr>
            <p:ph type="sldNum" sz="quarter" idx="5"/>
          </p:nvPr>
        </p:nvSpPr>
        <p:spPr/>
        <p:txBody>
          <a:bodyPr/>
          <a:lstStyle/>
          <a:p>
            <a:fld id="{296942C3-6569-4BB4-BEEA-B5D6A7F7EE4C}" type="slidenum">
              <a:rPr lang="fi-FI" smtClean="0"/>
              <a:t>11</a:t>
            </a:fld>
            <a:endParaRPr lang="fi-FI"/>
          </a:p>
        </p:txBody>
      </p:sp>
    </p:spTree>
    <p:extLst>
      <p:ext uri="{BB962C8B-B14F-4D97-AF65-F5344CB8AC3E}">
        <p14:creationId xmlns:p14="http://schemas.microsoft.com/office/powerpoint/2010/main" val="24907596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a:p>
        </p:txBody>
      </p:sp>
      <p:sp>
        <p:nvSpPr>
          <p:cNvPr id="4" name="Slide Number Placeholder 3"/>
          <p:cNvSpPr>
            <a:spLocks noGrp="1"/>
          </p:cNvSpPr>
          <p:nvPr>
            <p:ph type="sldNum" sz="quarter" idx="5"/>
          </p:nvPr>
        </p:nvSpPr>
        <p:spPr/>
        <p:txBody>
          <a:bodyPr/>
          <a:lstStyle/>
          <a:p>
            <a:fld id="{296942C3-6569-4BB4-BEEA-B5D6A7F7EE4C}" type="slidenum">
              <a:rPr lang="fi-FI" smtClean="0"/>
              <a:t>12</a:t>
            </a:fld>
            <a:endParaRPr lang="fi-FI"/>
          </a:p>
        </p:txBody>
      </p:sp>
    </p:spTree>
    <p:extLst>
      <p:ext uri="{BB962C8B-B14F-4D97-AF65-F5344CB8AC3E}">
        <p14:creationId xmlns:p14="http://schemas.microsoft.com/office/powerpoint/2010/main" val="391383082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D4D3550-F465-CA41-BCBB-84FEB7B5ACFB}"/>
              </a:ext>
            </a:extLst>
          </p:cNvPr>
          <p:cNvPicPr>
            <a:picLocks noChangeAspect="1"/>
          </p:cNvPicPr>
          <p:nvPr userDrawn="1"/>
        </p:nvPicPr>
        <p:blipFill>
          <a:blip r:embed="rId2"/>
          <a:stretch>
            <a:fillRect/>
          </a:stretch>
        </p:blipFill>
        <p:spPr>
          <a:xfrm>
            <a:off x="4762" y="0"/>
            <a:ext cx="12182475" cy="6858000"/>
          </a:xfrm>
          <a:prstGeom prst="rect">
            <a:avLst/>
          </a:prstGeom>
        </p:spPr>
      </p:pic>
    </p:spTree>
    <p:extLst>
      <p:ext uri="{BB962C8B-B14F-4D97-AF65-F5344CB8AC3E}">
        <p14:creationId xmlns:p14="http://schemas.microsoft.com/office/powerpoint/2010/main" val="14734452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3" descr="A screenshot of a cell phone&#10;&#10;Description automatically generated">
            <a:extLst>
              <a:ext uri="{FF2B5EF4-FFF2-40B4-BE49-F238E27FC236}">
                <a16:creationId xmlns:a16="http://schemas.microsoft.com/office/drawing/2014/main" id="{48EA72C3-BD15-DC4C-A579-68B33EB01195}"/>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5" name="Title 1">
            <a:extLst>
              <a:ext uri="{FF2B5EF4-FFF2-40B4-BE49-F238E27FC236}">
                <a16:creationId xmlns:a16="http://schemas.microsoft.com/office/drawing/2014/main" id="{2CC6EF26-D23D-8640-BBB4-A3BBB98E1F36}"/>
              </a:ext>
            </a:extLst>
          </p:cNvPr>
          <p:cNvSpPr>
            <a:spLocks noGrp="1"/>
          </p:cNvSpPr>
          <p:nvPr>
            <p:ph type="title"/>
          </p:nvPr>
        </p:nvSpPr>
        <p:spPr>
          <a:xfrm>
            <a:off x="838200" y="1486353"/>
            <a:ext cx="10515600" cy="1325563"/>
          </a:xfrm>
          <a:prstGeom prst="rect">
            <a:avLst/>
          </a:prstGeom>
        </p:spPr>
        <p:txBody>
          <a:bodyPr/>
          <a:lstStyle/>
          <a:p>
            <a:r>
              <a:rPr lang="en-GB" dirty="0"/>
              <a:t>Click to edit Master title style</a:t>
            </a:r>
            <a:endParaRPr lang="en-FI" dirty="0"/>
          </a:p>
        </p:txBody>
      </p:sp>
      <p:sp>
        <p:nvSpPr>
          <p:cNvPr id="6" name="Content Placeholder 2">
            <a:extLst>
              <a:ext uri="{FF2B5EF4-FFF2-40B4-BE49-F238E27FC236}">
                <a16:creationId xmlns:a16="http://schemas.microsoft.com/office/drawing/2014/main" id="{EBEBF026-2757-1A49-A9A9-957BBEBC4EC7}"/>
              </a:ext>
            </a:extLst>
          </p:cNvPr>
          <p:cNvSpPr>
            <a:spLocks noGrp="1"/>
          </p:cNvSpPr>
          <p:nvPr>
            <p:ph idx="1"/>
          </p:nvPr>
        </p:nvSpPr>
        <p:spPr>
          <a:xfrm>
            <a:off x="838200" y="2946853"/>
            <a:ext cx="10515600" cy="3497490"/>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Tree>
    <p:extLst>
      <p:ext uri="{BB962C8B-B14F-4D97-AF65-F5344CB8AC3E}">
        <p14:creationId xmlns:p14="http://schemas.microsoft.com/office/powerpoint/2010/main" val="5801134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8315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07BF23-9F09-0A41-B255-7D7B0605245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GB" dirty="0"/>
              <a:t>Click to edit Master title style</a:t>
            </a:r>
            <a:endParaRPr lang="en-FI" dirty="0"/>
          </a:p>
        </p:txBody>
      </p:sp>
      <p:sp>
        <p:nvSpPr>
          <p:cNvPr id="3" name="Subtitle 2">
            <a:extLst>
              <a:ext uri="{FF2B5EF4-FFF2-40B4-BE49-F238E27FC236}">
                <a16:creationId xmlns:a16="http://schemas.microsoft.com/office/drawing/2014/main" id="{587401F4-23B9-5B4A-BB45-6259A34E8953}"/>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FI"/>
          </a:p>
        </p:txBody>
      </p:sp>
    </p:spTree>
    <p:extLst>
      <p:ext uri="{BB962C8B-B14F-4D97-AF65-F5344CB8AC3E}">
        <p14:creationId xmlns:p14="http://schemas.microsoft.com/office/powerpoint/2010/main" val="2205311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8DB24-94CF-4B48-B032-CA17B27E7A44}"/>
              </a:ext>
            </a:extLst>
          </p:cNvPr>
          <p:cNvSpPr>
            <a:spLocks noGrp="1"/>
          </p:cNvSpPr>
          <p:nvPr>
            <p:ph type="title"/>
          </p:nvPr>
        </p:nvSpPr>
        <p:spPr>
          <a:xfrm>
            <a:off x="838200" y="1486353"/>
            <a:ext cx="10515600" cy="1325563"/>
          </a:xfrm>
          <a:prstGeom prst="rect">
            <a:avLst/>
          </a:prstGeom>
        </p:spPr>
        <p:txBody>
          <a:bodyPr/>
          <a:lstStyle/>
          <a:p>
            <a:r>
              <a:rPr lang="en-GB" dirty="0"/>
              <a:t>Click to edit Master title style</a:t>
            </a:r>
            <a:endParaRPr lang="en-FI" dirty="0"/>
          </a:p>
        </p:txBody>
      </p:sp>
      <p:sp>
        <p:nvSpPr>
          <p:cNvPr id="3" name="Content Placeholder 2">
            <a:extLst>
              <a:ext uri="{FF2B5EF4-FFF2-40B4-BE49-F238E27FC236}">
                <a16:creationId xmlns:a16="http://schemas.microsoft.com/office/drawing/2014/main" id="{CF5F04E7-E27C-3548-9F0A-C581A165CFF1}"/>
              </a:ext>
            </a:extLst>
          </p:cNvPr>
          <p:cNvSpPr>
            <a:spLocks noGrp="1"/>
          </p:cNvSpPr>
          <p:nvPr>
            <p:ph idx="1"/>
          </p:nvPr>
        </p:nvSpPr>
        <p:spPr>
          <a:xfrm>
            <a:off x="838200" y="2946853"/>
            <a:ext cx="10515600" cy="2844347"/>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FI" dirty="0"/>
          </a:p>
        </p:txBody>
      </p:sp>
    </p:spTree>
    <p:extLst>
      <p:ext uri="{BB962C8B-B14F-4D97-AF65-F5344CB8AC3E}">
        <p14:creationId xmlns:p14="http://schemas.microsoft.com/office/powerpoint/2010/main" val="53111347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56AA6DA-F05C-824F-9A68-B76BFA0E4D73}"/>
              </a:ext>
            </a:extLst>
          </p:cNvPr>
          <p:cNvPicPr>
            <a:picLocks noChangeAspect="1"/>
          </p:cNvPicPr>
          <p:nvPr userDrawn="1"/>
        </p:nvPicPr>
        <p:blipFill>
          <a:blip r:embed="rId7"/>
          <a:stretch>
            <a:fillRect/>
          </a:stretch>
        </p:blipFill>
        <p:spPr>
          <a:xfrm>
            <a:off x="4762" y="0"/>
            <a:ext cx="12182475" cy="6858000"/>
          </a:xfrm>
          <a:prstGeom prst="rect">
            <a:avLst/>
          </a:prstGeom>
        </p:spPr>
      </p:pic>
    </p:spTree>
    <p:extLst>
      <p:ext uri="{BB962C8B-B14F-4D97-AF65-F5344CB8AC3E}">
        <p14:creationId xmlns:p14="http://schemas.microsoft.com/office/powerpoint/2010/main" val="1576421760"/>
      </p:ext>
    </p:extLst>
  </p:cSld>
  <p:clrMap bg1="lt1" tx1="dk1" bg2="lt2" tx2="dk2" accent1="accent1" accent2="accent2" accent3="accent3" accent4="accent4" accent5="accent5" accent6="accent6" hlink="hlink" folHlink="folHlink"/>
  <p:sldLayoutIdLst>
    <p:sldLayoutId id="2147483662" r:id="rId1"/>
    <p:sldLayoutId id="2147483660" r:id="rId2"/>
    <p:sldLayoutId id="2147483661" r:id="rId3"/>
    <p:sldLayoutId id="2147483649" r:id="rId4"/>
    <p:sldLayoutId id="2147483650"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tasaarvoisestiuralle.fi/tyokalu/sarjakuvat-opintojen-ja-uran-sukupuolittumisesta/"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tasaarvoisestiuralle.fi/tyokalu/alumnipodcastit/"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hyperlink" Target="https://www.mindtools.com/pages/article/STAR-method.htm"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s://www.viacharacter.org/account/register" TargetMode="External"/><Relationship Id="rId7" Type="http://schemas.openxmlformats.org/officeDocument/2006/relationships/hyperlink" Target="https://urapolulla.fi/" TargetMode="External"/><Relationship Id="rId2" Type="http://schemas.openxmlformats.org/officeDocument/2006/relationships/hyperlink" Target="https://www.16personalities.com/fi/persoonallisuustesti" TargetMode="External"/><Relationship Id="rId1" Type="http://schemas.openxmlformats.org/officeDocument/2006/relationships/slideLayout" Target="../slideLayouts/slideLayout2.xml"/><Relationship Id="rId6" Type="http://schemas.openxmlformats.org/officeDocument/2006/relationships/hyperlink" Target="https://toissa.fi/fi_FI/" TargetMode="External"/><Relationship Id="rId5" Type="http://schemas.openxmlformats.org/officeDocument/2006/relationships/hyperlink" Target="https://tektyokirja.fi/tyokirja/" TargetMode="External"/><Relationship Id="rId4" Type="http://schemas.openxmlformats.org/officeDocument/2006/relationships/hyperlink" Target="https://www.aarresaari.net/urasuunnittelu/"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hyperlink" Target="https://tasaarvoisestiuralle.fi/tyokalu/uradeitti-keskusteluharjoitus-paatoksentekoon-vaikuttavista-tekijoista/"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99050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8A8D337-1088-B38E-8A46-F6562E46ED79}"/>
              </a:ext>
            </a:extLst>
          </p:cNvPr>
          <p:cNvSpPr>
            <a:spLocks noGrp="1"/>
          </p:cNvSpPr>
          <p:nvPr>
            <p:ph idx="1"/>
          </p:nvPr>
        </p:nvSpPr>
        <p:spPr>
          <a:xfrm>
            <a:off x="566854" y="1145865"/>
            <a:ext cx="5417634" cy="4566269"/>
          </a:xfrm>
        </p:spPr>
        <p:txBody>
          <a:bodyPr lIns="91440" tIns="45720" rIns="91440" bIns="45720" anchor="t"/>
          <a:lstStyle/>
          <a:p>
            <a:pPr marL="342900" lvl="0" indent="-342900">
              <a:lnSpc>
                <a:spcPct val="107000"/>
              </a:lnSpc>
              <a:buFont typeface="Calibri" panose="020F0502020204030204" pitchFamily="34" charset="0"/>
              <a:buChar char="-"/>
            </a:pPr>
            <a:r>
              <a:rPr lang="fi-FI" sz="1800" b="1">
                <a:effectLst/>
                <a:latin typeface="Calibri" panose="020F0502020204030204" pitchFamily="34" charset="0"/>
                <a:ea typeface="Calibri" panose="020F0502020204030204" pitchFamily="34" charset="0"/>
                <a:cs typeface="Calibri" panose="020F0502020204030204" pitchFamily="34" charset="0"/>
              </a:rPr>
              <a:t>Mitä tiesit etukäteen omasta alastasi? </a:t>
            </a:r>
            <a:endParaRPr lang="fi-FI" sz="160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buFont typeface=" Courier New "/>
              <a:buChar char="o"/>
            </a:pPr>
            <a:r>
              <a:rPr lang="en-US" sz="1800">
                <a:effectLst/>
                <a:latin typeface="Calibri" panose="020F0502020204030204" pitchFamily="34" charset="0"/>
                <a:ea typeface="Calibri" panose="020F0502020204030204" pitchFamily="34" charset="0"/>
                <a:cs typeface="Calibri" panose="020F0502020204030204" pitchFamily="34" charset="0"/>
              </a:rPr>
              <a:t>Miksi valitsit alan? </a:t>
            </a:r>
            <a:endParaRPr lang="fi-FI" sz="160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buFont typeface=" Courier New "/>
              <a:buChar char="o"/>
            </a:pPr>
            <a:r>
              <a:rPr lang="fi-FI" sz="1800">
                <a:effectLst/>
                <a:latin typeface="Calibri" panose="020F0502020204030204" pitchFamily="34" charset="0"/>
                <a:ea typeface="Calibri" panose="020F0502020204030204" pitchFamily="34" charset="0"/>
                <a:cs typeface="Calibri" panose="020F0502020204030204" pitchFamily="34" charset="0"/>
              </a:rPr>
              <a:t>Miten ala vastasi odotuksiasi, tai miten ei? </a:t>
            </a:r>
            <a:endParaRPr lang="fi-FI" sz="160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spcAft>
                <a:spcPts val="800"/>
              </a:spcAft>
              <a:buFont typeface=" Courier New "/>
              <a:buChar char="o"/>
            </a:pPr>
            <a:r>
              <a:rPr lang="fi-FI" sz="1800">
                <a:effectLst/>
                <a:latin typeface="Calibri" panose="020F0502020204030204" pitchFamily="34" charset="0"/>
                <a:ea typeface="Calibri" panose="020F0502020204030204" pitchFamily="34" charset="0"/>
                <a:cs typeface="Calibri" panose="020F0502020204030204" pitchFamily="34" charset="0"/>
              </a:rPr>
              <a:t>Mitä mielikuvia sinulla on keskustelukumppanin alasta? </a:t>
            </a:r>
            <a:endParaRPr lang="fi-FI" sz="16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Calibri" panose="020F0502020204030204" pitchFamily="34" charset="0"/>
              <a:buChar char="-"/>
            </a:pPr>
            <a:r>
              <a:rPr lang="fi-FI" sz="1800" b="1">
                <a:effectLst/>
                <a:latin typeface="Calibri" panose="020F0502020204030204" pitchFamily="34" charset="0"/>
                <a:ea typeface="Calibri" panose="020F0502020204030204" pitchFamily="34" charset="0"/>
                <a:cs typeface="Calibri" panose="020F0502020204030204" pitchFamily="34" charset="0"/>
              </a:rPr>
              <a:t>Mitkä päätökset ovat johtaneet sinut tänne? </a:t>
            </a:r>
            <a:endParaRPr lang="fi-FI" sz="160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buFont typeface=" Courier New "/>
              <a:buChar char="o"/>
            </a:pPr>
            <a:r>
              <a:rPr lang="fi-FI" sz="1800">
                <a:effectLst/>
                <a:latin typeface="Calibri" panose="020F0502020204030204" pitchFamily="34" charset="0"/>
                <a:ea typeface="Calibri" panose="020F0502020204030204" pitchFamily="34" charset="0"/>
                <a:cs typeface="Calibri" panose="020F0502020204030204" pitchFamily="34" charset="0"/>
              </a:rPr>
              <a:t>Millaisia valintoja olet tehnyt ennen opintojen aloitusta? </a:t>
            </a:r>
            <a:endParaRPr lang="fi-FI" sz="160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spcAft>
                <a:spcPts val="800"/>
              </a:spcAft>
              <a:buFont typeface=" Courier New "/>
              <a:buChar char="o"/>
            </a:pPr>
            <a:r>
              <a:rPr lang="en-US" sz="1800">
                <a:effectLst/>
                <a:latin typeface="Calibri" panose="020F0502020204030204" pitchFamily="34" charset="0"/>
                <a:ea typeface="Calibri" panose="020F0502020204030204" pitchFamily="34" charset="0"/>
                <a:cs typeface="Calibri" panose="020F0502020204030204" pitchFamily="34" charset="0"/>
              </a:rPr>
              <a:t>Millä perustein teit päätöksiä? </a:t>
            </a:r>
            <a:endParaRPr lang="fi-FI" sz="16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Calibri" panose="020F0502020204030204" pitchFamily="34" charset="0"/>
              <a:buChar char="-"/>
            </a:pPr>
            <a:r>
              <a:rPr lang="fi-FI" sz="1800" b="1">
                <a:latin typeface="Calibri" panose="020F0502020204030204" pitchFamily="34" charset="0"/>
                <a:ea typeface="Calibri" panose="020F0502020204030204" pitchFamily="34" charset="0"/>
                <a:cs typeface="Calibri" panose="020F0502020204030204" pitchFamily="34" charset="0"/>
              </a:rPr>
              <a:t>K</a:t>
            </a:r>
            <a:r>
              <a:rPr lang="fi-FI" sz="1800" b="1">
                <a:effectLst/>
                <a:latin typeface="Calibri" panose="020F0502020204030204" pitchFamily="34" charset="0"/>
                <a:ea typeface="Calibri" panose="020F0502020204030204" pitchFamily="34" charset="0"/>
                <a:cs typeface="Calibri" panose="020F0502020204030204" pitchFamily="34" charset="0"/>
              </a:rPr>
              <a:t>uka on vaikuttanut päätöksiisi? </a:t>
            </a:r>
            <a:endParaRPr lang="fi-FI" sz="160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buFont typeface=" Courier New "/>
              <a:buChar char="o"/>
            </a:pPr>
            <a:r>
              <a:rPr lang="fi-FI" sz="1800">
                <a:effectLst/>
                <a:latin typeface="Calibri" panose="020F0502020204030204" pitchFamily="34" charset="0"/>
                <a:ea typeface="Calibri" panose="020F0502020204030204" pitchFamily="34" charset="0"/>
                <a:cs typeface="Calibri" panose="020F0502020204030204" pitchFamily="34" charset="0"/>
              </a:rPr>
              <a:t>Onko joku yrittänyt vaikuttaa päätöksiisi tarkoituksella? </a:t>
            </a:r>
            <a:endParaRPr lang="fi-FI" sz="160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buFont typeface=" Courier New "/>
              <a:buChar char="o"/>
            </a:pPr>
            <a:r>
              <a:rPr lang="fi-FI" sz="1800">
                <a:effectLst/>
                <a:latin typeface="Calibri" panose="020F0502020204030204" pitchFamily="34" charset="0"/>
                <a:ea typeface="Calibri" panose="020F0502020204030204" pitchFamily="34" charset="0"/>
                <a:cs typeface="Calibri" panose="020F0502020204030204" pitchFamily="34" charset="0"/>
              </a:rPr>
              <a:t>Entä tehnyt niin tahattomasti, miten? </a:t>
            </a:r>
            <a:endParaRPr lang="fi-FI" sz="160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buFont typeface=" Courier New "/>
              <a:buChar char="o"/>
            </a:pPr>
            <a:r>
              <a:rPr lang="fi-FI" sz="1800">
                <a:effectLst/>
                <a:latin typeface="Calibri" panose="020F0502020204030204" pitchFamily="34" charset="0"/>
                <a:ea typeface="Calibri" panose="020F0502020204030204" pitchFamily="34" charset="0"/>
                <a:cs typeface="Calibri" panose="020F0502020204030204" pitchFamily="34" charset="0"/>
              </a:rPr>
              <a:t>Millainen rooli perhetaustallasi on ollut? </a:t>
            </a:r>
            <a:endParaRPr lang="fi-FI" sz="160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spcAft>
                <a:spcPts val="800"/>
              </a:spcAft>
              <a:buFont typeface=" Courier New "/>
              <a:buChar char="o"/>
            </a:pPr>
            <a:r>
              <a:rPr lang="fi-FI" sz="1800">
                <a:effectLst/>
                <a:latin typeface="Calibri" panose="020F0502020204030204" pitchFamily="34" charset="0"/>
                <a:ea typeface="Calibri" panose="020F0502020204030204" pitchFamily="34" charset="0"/>
                <a:cs typeface="Calibri" panose="020F0502020204030204" pitchFamily="34" charset="0"/>
              </a:rPr>
              <a:t>Entä opettajilla ja opinto-ohjaajilla? </a:t>
            </a:r>
          </a:p>
          <a:p>
            <a:endParaRPr lang="en-US" sz="4000">
              <a:ea typeface="Calibri"/>
              <a:cs typeface="Calibri"/>
            </a:endParaRPr>
          </a:p>
        </p:txBody>
      </p:sp>
      <p:sp>
        <p:nvSpPr>
          <p:cNvPr id="4" name="Content Placeholder 2">
            <a:extLst>
              <a:ext uri="{FF2B5EF4-FFF2-40B4-BE49-F238E27FC236}">
                <a16:creationId xmlns:a16="http://schemas.microsoft.com/office/drawing/2014/main" id="{1946700A-F198-4F12-8C13-A588A01CEC64}"/>
              </a:ext>
            </a:extLst>
          </p:cNvPr>
          <p:cNvSpPr txBox="1">
            <a:spLocks/>
          </p:cNvSpPr>
          <p:nvPr/>
        </p:nvSpPr>
        <p:spPr>
          <a:xfrm>
            <a:off x="6354336" y="1253605"/>
            <a:ext cx="5417634" cy="4566269"/>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42950" lvl="1" indent="-285750">
              <a:lnSpc>
                <a:spcPct val="107000"/>
              </a:lnSpc>
              <a:spcAft>
                <a:spcPts val="800"/>
              </a:spcAft>
              <a:buFont typeface=" Courier New "/>
              <a:buChar char="o"/>
            </a:pPr>
            <a:endParaRPr lang="fi-FI" sz="1600">
              <a:latin typeface="Calibri" panose="020F0502020204030204" pitchFamily="34" charset="0"/>
              <a:ea typeface="Calibri" panose="020F0502020204030204" pitchFamily="34" charset="0"/>
              <a:cs typeface="Calibri" panose="020F0502020204030204" pitchFamily="34" charset="0"/>
            </a:endParaRPr>
          </a:p>
          <a:p>
            <a:pPr marL="342900" indent="-342900">
              <a:lnSpc>
                <a:spcPct val="107000"/>
              </a:lnSpc>
              <a:buFont typeface="Calibri" panose="020F0502020204030204" pitchFamily="34" charset="0"/>
              <a:buChar char="-"/>
            </a:pPr>
            <a:r>
              <a:rPr lang="en-US" sz="1800" b="1">
                <a:latin typeface="Calibri" panose="020F0502020204030204" pitchFamily="34" charset="0"/>
                <a:ea typeface="Calibri" panose="020F0502020204030204" pitchFamily="34" charset="0"/>
                <a:cs typeface="Calibri" panose="020F0502020204030204" pitchFamily="34" charset="0"/>
              </a:rPr>
              <a:t>Miltä päätösten tekeminen tuntui? </a:t>
            </a:r>
            <a:endParaRPr lang="fi-FI" sz="1600">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buFont typeface=" Courier New "/>
              <a:buChar char="o"/>
            </a:pPr>
            <a:r>
              <a:rPr lang="fi-FI" sz="1800">
                <a:latin typeface="Calibri" panose="020F0502020204030204" pitchFamily="34" charset="0"/>
                <a:ea typeface="Calibri" panose="020F0502020204030204" pitchFamily="34" charset="0"/>
                <a:cs typeface="Calibri" panose="020F0502020204030204" pitchFamily="34" charset="0"/>
              </a:rPr>
              <a:t>Oliko päätösten teko helppoa vai hankalaa? </a:t>
            </a:r>
            <a:endParaRPr lang="fi-FI" sz="1600">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buFont typeface=" Courier New "/>
              <a:buChar char="o"/>
            </a:pPr>
            <a:r>
              <a:rPr lang="en-US" sz="1800">
                <a:latin typeface="Calibri" panose="020F0502020204030204" pitchFamily="34" charset="0"/>
                <a:ea typeface="Calibri" panose="020F0502020204030204" pitchFamily="34" charset="0"/>
                <a:cs typeface="Calibri" panose="020F0502020204030204" pitchFamily="34" charset="0"/>
              </a:rPr>
              <a:t>Oletko tuntenut epävarmuutta päätöksistä?</a:t>
            </a:r>
            <a:endParaRPr lang="fi-FI" sz="1600">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buFont typeface=" Courier New "/>
              <a:buChar char="o"/>
            </a:pPr>
            <a:r>
              <a:rPr lang="fi-FI" sz="1800">
                <a:latin typeface="Calibri" panose="020F0502020204030204" pitchFamily="34" charset="0"/>
                <a:ea typeface="Calibri" panose="020F0502020204030204" pitchFamily="34" charset="0"/>
                <a:cs typeface="Calibri" panose="020F0502020204030204" pitchFamily="34" charset="0"/>
              </a:rPr>
              <a:t>Ovatko päätöksiin liittyneet tunteet muuttuneet ajan myötä, miten ja miksi? </a:t>
            </a:r>
            <a:endParaRPr lang="fi-FI" sz="1600">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spcAft>
                <a:spcPts val="800"/>
              </a:spcAft>
              <a:buFont typeface=" Courier New "/>
              <a:buChar char="o"/>
            </a:pPr>
            <a:r>
              <a:rPr lang="fi-FI" sz="1800">
                <a:latin typeface="Calibri" panose="020F0502020204030204" pitchFamily="34" charset="0"/>
                <a:ea typeface="Times New Roman" panose="02020603050405020304" pitchFamily="18" charset="0"/>
                <a:cs typeface="Times New Roman" panose="02020603050405020304" pitchFamily="18" charset="0"/>
              </a:rPr>
              <a:t>Millainen merkitys tunteilla voi olla päätöksentekoon?</a:t>
            </a:r>
            <a:endParaRPr lang="fi-FI" sz="1600">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7000"/>
              </a:lnSpc>
              <a:buFont typeface="Calibri" panose="020F0502020204030204" pitchFamily="34" charset="0"/>
              <a:buChar char="-"/>
            </a:pPr>
            <a:r>
              <a:rPr lang="fi-FI" sz="1800" b="1">
                <a:latin typeface="Calibri" panose="020F0502020204030204" pitchFamily="34" charset="0"/>
                <a:ea typeface="Calibri" panose="020F0502020204030204" pitchFamily="34" charset="0"/>
                <a:cs typeface="Calibri" panose="020F0502020204030204" pitchFamily="34" charset="0"/>
              </a:rPr>
              <a:t>Miten luulet sukupuolesi vaikuttaneen päätöstesi taustoihin?</a:t>
            </a:r>
            <a:endParaRPr lang="fi-FI" sz="1600">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buFont typeface=" Courier New "/>
              <a:buChar char="o"/>
            </a:pPr>
            <a:r>
              <a:rPr lang="en-US" sz="1800">
                <a:latin typeface="Calibri" panose="020F0502020204030204" pitchFamily="34" charset="0"/>
                <a:ea typeface="Calibri" panose="020F0502020204030204" pitchFamily="34" charset="0"/>
                <a:cs typeface="Calibri" panose="020F0502020204030204" pitchFamily="34" charset="0"/>
              </a:rPr>
              <a:t>Liittyykö alaasi sukupuolittuneita mielikuvia? </a:t>
            </a:r>
            <a:endParaRPr lang="fi-FI" sz="1600">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buFont typeface=" Courier New "/>
              <a:buChar char="o"/>
            </a:pPr>
            <a:r>
              <a:rPr lang="fi-FI" sz="1800">
                <a:latin typeface="Calibri" panose="020F0502020204030204" pitchFamily="34" charset="0"/>
                <a:ea typeface="Calibri" panose="020F0502020204030204" pitchFamily="34" charset="0"/>
                <a:cs typeface="Calibri" panose="020F0502020204030204" pitchFamily="34" charset="0"/>
              </a:rPr>
              <a:t>Onko sinua kenties ohjattu tiettyihin valintoihin sukupuolesi perusteella?</a:t>
            </a:r>
            <a:endParaRPr lang="fi-FI" sz="1600">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spcAft>
                <a:spcPts val="800"/>
              </a:spcAft>
              <a:buFont typeface=" Courier New "/>
              <a:buChar char="o"/>
            </a:pPr>
            <a:r>
              <a:rPr lang="fi-FI" sz="1800">
                <a:latin typeface="Calibri" panose="020F0502020204030204" pitchFamily="34" charset="0"/>
                <a:ea typeface="Times New Roman" panose="02020603050405020304" pitchFamily="18" charset="0"/>
                <a:cs typeface="Times New Roman" panose="02020603050405020304" pitchFamily="18" charset="0"/>
              </a:rPr>
              <a:t>Oletko itse tehnyt valintoja sukupuolen perusteella?</a:t>
            </a:r>
            <a:endParaRPr lang="fi-FI" sz="1600">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spcAft>
                <a:spcPts val="800"/>
              </a:spcAft>
              <a:buFont typeface=" Courier New "/>
              <a:buChar char="o"/>
            </a:pPr>
            <a:endParaRPr lang="fi-FI" sz="1600">
              <a:latin typeface="Calibri" panose="020F0502020204030204" pitchFamily="34" charset="0"/>
              <a:ea typeface="Calibri" panose="020F0502020204030204" pitchFamily="34" charset="0"/>
              <a:cs typeface="Times New Roman" panose="02020603050405020304" pitchFamily="18" charset="0"/>
            </a:endParaRPr>
          </a:p>
          <a:p>
            <a:endParaRPr lang="en-US" sz="3600">
              <a:ea typeface="Calibri"/>
              <a:cs typeface="Calibri"/>
            </a:endParaRPr>
          </a:p>
        </p:txBody>
      </p:sp>
    </p:spTree>
    <p:extLst>
      <p:ext uri="{BB962C8B-B14F-4D97-AF65-F5344CB8AC3E}">
        <p14:creationId xmlns:p14="http://schemas.microsoft.com/office/powerpoint/2010/main" val="10629341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CA2A1B2-5042-4FC4-975F-43BB5A62C78E}"/>
              </a:ext>
            </a:extLst>
          </p:cNvPr>
          <p:cNvPicPr>
            <a:picLocks noChangeAspect="1"/>
          </p:cNvPicPr>
          <p:nvPr/>
        </p:nvPicPr>
        <p:blipFill rotWithShape="1">
          <a:blip r:embed="rId3"/>
          <a:srcRect t="6178"/>
          <a:stretch/>
        </p:blipFill>
        <p:spPr>
          <a:xfrm>
            <a:off x="0" y="239151"/>
            <a:ext cx="12192000" cy="5865592"/>
          </a:xfrm>
          <a:prstGeom prst="rect">
            <a:avLst/>
          </a:prstGeom>
        </p:spPr>
      </p:pic>
    </p:spTree>
    <p:extLst>
      <p:ext uri="{BB962C8B-B14F-4D97-AF65-F5344CB8AC3E}">
        <p14:creationId xmlns:p14="http://schemas.microsoft.com/office/powerpoint/2010/main" val="8228803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542EC4-396E-4BA7-9378-36F5EF024726}"/>
              </a:ext>
            </a:extLst>
          </p:cNvPr>
          <p:cNvSpPr>
            <a:spLocks noGrp="1"/>
          </p:cNvSpPr>
          <p:nvPr>
            <p:ph type="title"/>
          </p:nvPr>
        </p:nvSpPr>
        <p:spPr>
          <a:xfrm>
            <a:off x="4965430" y="629268"/>
            <a:ext cx="7226550" cy="1286160"/>
          </a:xfrm>
        </p:spPr>
        <p:txBody>
          <a:bodyPr vert="horz" lIns="91440" tIns="45720" rIns="91440" bIns="45720" rtlCol="0" anchor="b">
            <a:normAutofit/>
          </a:bodyPr>
          <a:lstStyle/>
          <a:p>
            <a:r>
              <a:rPr lang="en-US" sz="3700"/>
              <a:t>Kolme lähestymistapaa tulevaisuutta koskevaan päätöksentekoon </a:t>
            </a:r>
          </a:p>
        </p:txBody>
      </p:sp>
      <p:sp>
        <p:nvSpPr>
          <p:cNvPr id="3" name="Content Placeholder 2">
            <a:extLst>
              <a:ext uri="{FF2B5EF4-FFF2-40B4-BE49-F238E27FC236}">
                <a16:creationId xmlns:a16="http://schemas.microsoft.com/office/drawing/2014/main" id="{07D82ABD-FB31-4540-AA16-6BA12FBA1B8B}"/>
              </a:ext>
            </a:extLst>
          </p:cNvPr>
          <p:cNvSpPr>
            <a:spLocks noGrp="1"/>
          </p:cNvSpPr>
          <p:nvPr>
            <p:ph idx="1"/>
          </p:nvPr>
        </p:nvSpPr>
        <p:spPr>
          <a:xfrm>
            <a:off x="4965431" y="2438400"/>
            <a:ext cx="7362865" cy="4418022"/>
          </a:xfrm>
        </p:spPr>
        <p:txBody>
          <a:bodyPr vert="horz" lIns="91440" tIns="45720" rIns="91440" bIns="45720" rtlCol="0" anchor="t">
            <a:normAutofit lnSpcReduction="10000"/>
          </a:bodyPr>
          <a:lstStyle/>
          <a:p>
            <a:pPr marL="0" indent="0">
              <a:buNone/>
            </a:pPr>
            <a:r>
              <a:rPr lang="en-US" sz="2400" b="1"/>
              <a:t>1. Strateginen</a:t>
            </a:r>
            <a:endParaRPr lang="en-US" sz="2400" b="1">
              <a:cs typeface="Calibri"/>
            </a:endParaRPr>
          </a:p>
          <a:p>
            <a:r>
              <a:rPr lang="en-US" sz="2400"/>
              <a:t>Perustuu selkeään tavoitteeseen, jonka saavuttamiseksi polkunsa ja valintansa suunnittelee</a:t>
            </a:r>
            <a:endParaRPr lang="en-US" sz="2400">
              <a:cs typeface="Calibri" panose="020F0502020204030204"/>
            </a:endParaRPr>
          </a:p>
          <a:p>
            <a:pPr marL="0" indent="0">
              <a:buNone/>
            </a:pPr>
            <a:r>
              <a:rPr lang="en-US" sz="2400" b="1"/>
              <a:t>2. Itsereflektiivinen </a:t>
            </a:r>
            <a:endParaRPr lang="en-US" sz="2400" b="1">
              <a:cs typeface="Calibri" panose="020F0502020204030204"/>
            </a:endParaRPr>
          </a:p>
          <a:p>
            <a:r>
              <a:rPr lang="en-US" sz="2400"/>
              <a:t>Perustuu tietoisuuteen omista tarpeista, arvoista ja kyvyistä, jotka ohjaavat toimintaa ja valintoja</a:t>
            </a:r>
            <a:endParaRPr lang="en-US" sz="2400">
              <a:cs typeface="Calibri"/>
            </a:endParaRPr>
          </a:p>
          <a:p>
            <a:pPr marL="0" indent="0">
              <a:buNone/>
            </a:pPr>
            <a:r>
              <a:rPr lang="en-US" sz="2400" b="1"/>
              <a:t>3. Opportunistinen</a:t>
            </a:r>
            <a:endParaRPr lang="en-US" sz="2400" b="1">
              <a:cs typeface="Calibri" panose="020F0502020204030204"/>
            </a:endParaRPr>
          </a:p>
          <a:p>
            <a:pPr marL="0"/>
            <a:r>
              <a:rPr lang="en-US" sz="2400"/>
              <a:t>Perustuu tarjolla oleviin mahdollisuuksiin, joihin tartutaan enempiä suunnittelematta</a:t>
            </a:r>
            <a:endParaRPr lang="en-US" sz="2400">
              <a:cs typeface="Calibri"/>
            </a:endParaRPr>
          </a:p>
          <a:p>
            <a:pPr marL="0"/>
            <a:endParaRPr lang="en-US" sz="2000">
              <a:cs typeface="Calibri"/>
            </a:endParaRPr>
          </a:p>
          <a:p>
            <a:pPr marL="0" indent="0">
              <a:buNone/>
            </a:pPr>
            <a:r>
              <a:rPr lang="en-US" sz="2400">
                <a:cs typeface="Calibri"/>
              </a:rPr>
              <a:t>Mitä lähestymistapoja tunnistat omalla polullasi? </a:t>
            </a:r>
          </a:p>
        </p:txBody>
      </p:sp>
      <p:pic>
        <p:nvPicPr>
          <p:cNvPr id="4" name="Picture 4">
            <a:extLst>
              <a:ext uri="{FF2B5EF4-FFF2-40B4-BE49-F238E27FC236}">
                <a16:creationId xmlns:a16="http://schemas.microsoft.com/office/drawing/2014/main" id="{A364505E-4A0E-4507-41A0-51283E4F01F0}"/>
              </a:ext>
              <a:ext uri="{C183D7F6-B498-43B3-948B-1728B52AA6E4}">
                <adec:decorative xmlns:adec="http://schemas.microsoft.com/office/drawing/2017/decorative" val="1"/>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b="-1"/>
          <a:stretch/>
        </p:blipFill>
        <p:spPr>
          <a:xfrm>
            <a:off x="20" y="10"/>
            <a:ext cx="4635571" cy="6857990"/>
          </a:xfrm>
          <a:prstGeom prst="rect">
            <a:avLst/>
          </a:prstGeom>
          <a:effectLst/>
        </p:spPr>
      </p:pic>
      <p:sp>
        <p:nvSpPr>
          <p:cNvPr id="5" name="TextBox 4">
            <a:extLst>
              <a:ext uri="{FF2B5EF4-FFF2-40B4-BE49-F238E27FC236}">
                <a16:creationId xmlns:a16="http://schemas.microsoft.com/office/drawing/2014/main" id="{8B10B06D-1535-4C7D-A489-398ECF337158}"/>
              </a:ext>
            </a:extLst>
          </p:cNvPr>
          <p:cNvSpPr txBox="1"/>
          <p:nvPr/>
        </p:nvSpPr>
        <p:spPr>
          <a:xfrm>
            <a:off x="460745" y="6521303"/>
            <a:ext cx="2055628" cy="261610"/>
          </a:xfrm>
          <a:prstGeom prst="rect">
            <a:avLst/>
          </a:prstGeom>
          <a:noFill/>
        </p:spPr>
        <p:txBody>
          <a:bodyPr wrap="square" lIns="91440" tIns="45720" rIns="91440" bIns="45720" rtlCol="0" anchor="t">
            <a:spAutoFit/>
          </a:bodyPr>
          <a:lstStyle/>
          <a:p>
            <a:r>
              <a:rPr lang="fi-FI" sz="1050">
                <a:solidFill>
                  <a:srgbClr val="0070C0"/>
                </a:solidFill>
              </a:rPr>
              <a:t>Kuva: </a:t>
            </a:r>
            <a:r>
              <a:rPr lang="fi-FI" sz="1050" noProof="1">
                <a:solidFill>
                  <a:srgbClr val="0070C0"/>
                </a:solidFill>
              </a:rPr>
              <a:t>Thisisengineering (Pexels)</a:t>
            </a:r>
            <a:endParaRPr lang="fi-FI" sz="1050" noProof="1">
              <a:solidFill>
                <a:srgbClr val="0070C0"/>
              </a:solidFill>
              <a:cs typeface="Calibri"/>
            </a:endParaRPr>
          </a:p>
        </p:txBody>
      </p:sp>
    </p:spTree>
    <p:extLst>
      <p:ext uri="{BB962C8B-B14F-4D97-AF65-F5344CB8AC3E}">
        <p14:creationId xmlns:p14="http://schemas.microsoft.com/office/powerpoint/2010/main" val="22531366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0F2BE7-1D6D-4B86-9E59-B3217508DA50}"/>
              </a:ext>
            </a:extLst>
          </p:cNvPr>
          <p:cNvSpPr>
            <a:spLocks noGrp="1"/>
          </p:cNvSpPr>
          <p:nvPr>
            <p:ph type="title"/>
          </p:nvPr>
        </p:nvSpPr>
        <p:spPr>
          <a:xfrm>
            <a:off x="648929" y="629266"/>
            <a:ext cx="3651467" cy="1676603"/>
          </a:xfrm>
        </p:spPr>
        <p:txBody>
          <a:bodyPr vert="horz" lIns="91440" tIns="45720" rIns="91440" bIns="45720" rtlCol="0" anchor="ctr">
            <a:normAutofit/>
          </a:bodyPr>
          <a:lstStyle/>
          <a:p>
            <a:r>
              <a:rPr lang="en-US" sz="4800"/>
              <a:t>Urasarjakuvat</a:t>
            </a:r>
          </a:p>
        </p:txBody>
      </p:sp>
      <p:sp>
        <p:nvSpPr>
          <p:cNvPr id="3" name="Content Placeholder 2">
            <a:extLst>
              <a:ext uri="{FF2B5EF4-FFF2-40B4-BE49-F238E27FC236}">
                <a16:creationId xmlns:a16="http://schemas.microsoft.com/office/drawing/2014/main" id="{D3A8C9C4-E9D2-4163-A1A7-1F4C7950A933}"/>
              </a:ext>
            </a:extLst>
          </p:cNvPr>
          <p:cNvSpPr>
            <a:spLocks noGrp="1"/>
          </p:cNvSpPr>
          <p:nvPr>
            <p:ph idx="1"/>
          </p:nvPr>
        </p:nvSpPr>
        <p:spPr>
          <a:xfrm>
            <a:off x="648931" y="1903663"/>
            <a:ext cx="5635213" cy="4667735"/>
          </a:xfrm>
        </p:spPr>
        <p:txBody>
          <a:bodyPr vert="horz" lIns="91440" tIns="45720" rIns="91440" bIns="45720" rtlCol="0" anchor="t">
            <a:normAutofit fontScale="92500" lnSpcReduction="10000"/>
          </a:bodyPr>
          <a:lstStyle/>
          <a:p>
            <a:r>
              <a:rPr lang="en-US" sz="2000" dirty="0">
                <a:cs typeface="Calibri"/>
                <a:hlinkClick r:id="rId3"/>
              </a:rPr>
              <a:t>Lue sarjakuvat 3 &amp; 4</a:t>
            </a:r>
            <a:endParaRPr lang="en-US" sz="2000" dirty="0">
              <a:ea typeface="Calibri"/>
              <a:cs typeface="Calibri"/>
            </a:endParaRPr>
          </a:p>
          <a:p>
            <a:pPr lvl="1"/>
            <a:r>
              <a:rPr lang="en-US" sz="2000" dirty="0" err="1"/>
              <a:t>Perustuvat</a:t>
            </a:r>
            <a:r>
              <a:rPr lang="en-US" sz="2000" dirty="0"/>
              <a:t> </a:t>
            </a:r>
            <a:r>
              <a:rPr lang="en-US" sz="2000" dirty="0" err="1"/>
              <a:t>tosielämän</a:t>
            </a:r>
            <a:r>
              <a:rPr lang="en-US" sz="2000" dirty="0"/>
              <a:t> </a:t>
            </a:r>
            <a:r>
              <a:rPr lang="en-US" sz="2000" dirty="0" err="1"/>
              <a:t>tapahtumiin</a:t>
            </a:r>
            <a:r>
              <a:rPr lang="en-US" sz="2000" dirty="0"/>
              <a:t> (</a:t>
            </a:r>
            <a:r>
              <a:rPr lang="en-US" sz="2000" dirty="0" err="1"/>
              <a:t>Riikka</a:t>
            </a:r>
            <a:r>
              <a:rPr lang="en-US" sz="2000" dirty="0"/>
              <a:t> </a:t>
            </a:r>
            <a:r>
              <a:rPr lang="en-US" sz="2000" dirty="0" err="1"/>
              <a:t>Jääskeläinen</a:t>
            </a:r>
            <a:r>
              <a:rPr lang="en-US" sz="2000" dirty="0"/>
              <a:t>, NAU!-</a:t>
            </a:r>
            <a:r>
              <a:rPr lang="en-US" sz="2000" dirty="0" err="1"/>
              <a:t>hanke</a:t>
            </a:r>
            <a:r>
              <a:rPr lang="en-US" sz="2000" dirty="0"/>
              <a:t> 2020)</a:t>
            </a:r>
            <a:endParaRPr lang="en-US" sz="2000" dirty="0">
              <a:cs typeface="Calibri"/>
            </a:endParaRPr>
          </a:p>
          <a:p>
            <a:pPr lvl="1"/>
            <a:endParaRPr lang="en-US" sz="2000" dirty="0">
              <a:cs typeface="Calibri"/>
            </a:endParaRPr>
          </a:p>
          <a:p>
            <a:r>
              <a:rPr lang="en-US" sz="2000" dirty="0" err="1"/>
              <a:t>Keskustelkaa</a:t>
            </a:r>
            <a:r>
              <a:rPr lang="en-US" sz="2000" dirty="0"/>
              <a:t> </a:t>
            </a:r>
            <a:r>
              <a:rPr lang="en-US" sz="2000" dirty="0" err="1"/>
              <a:t>ryhmissä</a:t>
            </a:r>
            <a:r>
              <a:rPr lang="en-US" sz="2000" dirty="0"/>
              <a:t>:</a:t>
            </a:r>
            <a:endParaRPr lang="en-US" sz="2000" dirty="0">
              <a:cs typeface="Calibri"/>
            </a:endParaRPr>
          </a:p>
          <a:p>
            <a:pPr lvl="1"/>
            <a:r>
              <a:rPr lang="en-US" sz="2000" dirty="0" err="1">
                <a:cs typeface="Calibri"/>
              </a:rPr>
              <a:t>Millaisia</a:t>
            </a:r>
            <a:r>
              <a:rPr lang="en-US" sz="2000" dirty="0">
                <a:cs typeface="Calibri"/>
              </a:rPr>
              <a:t> </a:t>
            </a:r>
            <a:r>
              <a:rPr lang="en-US" sz="2000" dirty="0" err="1">
                <a:cs typeface="Calibri"/>
              </a:rPr>
              <a:t>ajatuksia</a:t>
            </a:r>
            <a:r>
              <a:rPr lang="en-US" sz="2000" dirty="0">
                <a:cs typeface="Calibri"/>
              </a:rPr>
              <a:t> ja </a:t>
            </a:r>
            <a:r>
              <a:rPr lang="en-US" sz="2000" dirty="0" err="1">
                <a:cs typeface="Calibri"/>
              </a:rPr>
              <a:t>tunteita</a:t>
            </a:r>
            <a:r>
              <a:rPr lang="en-US" sz="2000" dirty="0">
                <a:cs typeface="Calibri"/>
              </a:rPr>
              <a:t> </a:t>
            </a:r>
            <a:r>
              <a:rPr lang="en-US" sz="2000" dirty="0" err="1">
                <a:cs typeface="Calibri"/>
              </a:rPr>
              <a:t>sarjakuvat</a:t>
            </a:r>
            <a:r>
              <a:rPr lang="en-US" sz="2000" dirty="0">
                <a:cs typeface="Calibri"/>
              </a:rPr>
              <a:t> </a:t>
            </a:r>
            <a:r>
              <a:rPr lang="en-US" sz="2000" dirty="0" err="1">
                <a:cs typeface="Calibri"/>
              </a:rPr>
              <a:t>herättivät</a:t>
            </a:r>
            <a:r>
              <a:rPr lang="en-US" sz="2000" dirty="0">
                <a:cs typeface="Calibri"/>
              </a:rPr>
              <a:t>?</a:t>
            </a:r>
            <a:endParaRPr lang="en-US" sz="2000" dirty="0">
              <a:ea typeface="Calibri"/>
              <a:cs typeface="Calibri"/>
            </a:endParaRPr>
          </a:p>
          <a:p>
            <a:pPr lvl="2"/>
            <a:r>
              <a:rPr lang="en-US" sz="1800" dirty="0">
                <a:ea typeface="Calibri"/>
                <a:cs typeface="Calibri"/>
              </a:rPr>
              <a:t>Onko </a:t>
            </a:r>
            <a:r>
              <a:rPr lang="en-US" sz="1800" dirty="0" err="1">
                <a:ea typeface="Calibri"/>
                <a:cs typeface="Calibri"/>
              </a:rPr>
              <a:t>itsellänne</a:t>
            </a:r>
            <a:r>
              <a:rPr lang="en-US" sz="1800" dirty="0">
                <a:ea typeface="Calibri"/>
                <a:cs typeface="Calibri"/>
              </a:rPr>
              <a:t> </a:t>
            </a:r>
            <a:r>
              <a:rPr lang="en-US" sz="1800" dirty="0" err="1">
                <a:ea typeface="Calibri"/>
                <a:cs typeface="Calibri"/>
              </a:rPr>
              <a:t>vastaavia</a:t>
            </a:r>
            <a:r>
              <a:rPr lang="en-US" sz="1800" dirty="0">
                <a:ea typeface="Calibri"/>
                <a:cs typeface="Calibri"/>
              </a:rPr>
              <a:t> </a:t>
            </a:r>
            <a:r>
              <a:rPr lang="en-US" sz="1800" dirty="0" err="1">
                <a:ea typeface="Calibri"/>
                <a:cs typeface="Calibri"/>
              </a:rPr>
              <a:t>kokemuksia</a:t>
            </a:r>
            <a:r>
              <a:rPr lang="en-US" sz="1800" dirty="0">
                <a:ea typeface="Calibri"/>
                <a:cs typeface="Calibri"/>
              </a:rPr>
              <a:t>?</a:t>
            </a:r>
          </a:p>
          <a:p>
            <a:pPr lvl="1"/>
            <a:r>
              <a:rPr lang="en-US" sz="2000" dirty="0"/>
              <a:t>Mihin </a:t>
            </a:r>
            <a:r>
              <a:rPr lang="en-US" sz="2000" dirty="0" err="1"/>
              <a:t>tilanteeseen</a:t>
            </a:r>
            <a:r>
              <a:rPr lang="en-US" sz="2000" dirty="0"/>
              <a:t> </a:t>
            </a:r>
            <a:r>
              <a:rPr lang="en-US" sz="2000" dirty="0" err="1"/>
              <a:t>kiinnititte</a:t>
            </a:r>
            <a:r>
              <a:rPr lang="en-US" sz="2000" dirty="0"/>
              <a:t> </a:t>
            </a:r>
            <a:r>
              <a:rPr lang="en-US" sz="2000" dirty="0" err="1"/>
              <a:t>huomiota</a:t>
            </a:r>
            <a:r>
              <a:rPr lang="en-US" sz="2000" dirty="0"/>
              <a:t>?</a:t>
            </a:r>
            <a:endParaRPr lang="fi-FI" sz="1800" dirty="0">
              <a:ea typeface="+mn-lt"/>
              <a:cs typeface="+mn-lt"/>
            </a:endParaRPr>
          </a:p>
          <a:p>
            <a:pPr lvl="2"/>
            <a:r>
              <a:rPr lang="en-US" sz="1800" dirty="0"/>
              <a:t>Jos </a:t>
            </a:r>
            <a:r>
              <a:rPr lang="en-US" sz="1800" dirty="0" err="1"/>
              <a:t>sarjakuvan</a:t>
            </a:r>
            <a:r>
              <a:rPr lang="en-US" sz="1800" dirty="0"/>
              <a:t> </a:t>
            </a:r>
            <a:r>
              <a:rPr lang="en-US" sz="1800" dirty="0" err="1"/>
              <a:t>henkilö</a:t>
            </a:r>
            <a:r>
              <a:rPr lang="en-US" sz="1800" dirty="0"/>
              <a:t> </a:t>
            </a:r>
            <a:r>
              <a:rPr lang="en-US" sz="1800" dirty="0" err="1"/>
              <a:t>olisi</a:t>
            </a:r>
            <a:r>
              <a:rPr lang="en-US" sz="1800" dirty="0"/>
              <a:t> </a:t>
            </a:r>
            <a:r>
              <a:rPr lang="en-US" sz="1800" dirty="0" err="1"/>
              <a:t>ystäväsi</a:t>
            </a:r>
            <a:r>
              <a:rPr lang="en-US" sz="1800" dirty="0"/>
              <a:t>, </a:t>
            </a:r>
            <a:r>
              <a:rPr lang="en-US" sz="1800" dirty="0" err="1"/>
              <a:t>miten</a:t>
            </a:r>
            <a:r>
              <a:rPr lang="en-US" sz="1800" dirty="0"/>
              <a:t> </a:t>
            </a:r>
            <a:r>
              <a:rPr lang="en-US" sz="1800" dirty="0" err="1"/>
              <a:t>kannustaisit</a:t>
            </a:r>
            <a:r>
              <a:rPr lang="en-US" sz="1800" dirty="0"/>
              <a:t> </a:t>
            </a:r>
            <a:r>
              <a:rPr lang="en-US" sz="1800" dirty="0" err="1"/>
              <a:t>häntä</a:t>
            </a:r>
            <a:r>
              <a:rPr lang="en-US" sz="1800" dirty="0"/>
              <a:t>?</a:t>
            </a:r>
            <a:endParaRPr lang="en-US" sz="1800" dirty="0">
              <a:ea typeface="+mn-lt"/>
              <a:cs typeface="+mn-lt"/>
            </a:endParaRPr>
          </a:p>
          <a:p>
            <a:pPr lvl="2"/>
            <a:r>
              <a:rPr lang="fi-FI" sz="1800" dirty="0">
                <a:ea typeface="+mn-lt"/>
                <a:cs typeface="+mn-lt"/>
              </a:rPr>
              <a:t>Millaisia toimenpiteitä pitäisi tehdä vastaavien tilanteiden ehkäisemiseksi (opinnoissa, työelämässä, yhteiskunnassa)?</a:t>
            </a:r>
          </a:p>
          <a:p>
            <a:pPr lvl="1"/>
            <a:r>
              <a:rPr lang="fi-FI" sz="1900" dirty="0">
                <a:ea typeface="+mn-lt"/>
                <a:cs typeface="+mn-lt"/>
              </a:rPr>
              <a:t>Onko eri sukupuolilla samanlaisia vai erilaisia urahaasteita? </a:t>
            </a:r>
            <a:endParaRPr lang="en-US" sz="1900" dirty="0">
              <a:ea typeface="Calibri"/>
              <a:cs typeface="Calibri"/>
            </a:endParaRPr>
          </a:p>
          <a:p>
            <a:endParaRPr lang="en-US" sz="1400" dirty="0"/>
          </a:p>
          <a:p>
            <a:endParaRPr lang="en-US" sz="1400" dirty="0">
              <a:ea typeface="Calibri" panose="020F0502020204030204"/>
              <a:cs typeface="Calibri" panose="020F0502020204030204"/>
            </a:endParaRPr>
          </a:p>
        </p:txBody>
      </p:sp>
      <p:pic>
        <p:nvPicPr>
          <p:cNvPr id="6" name="Picture 6" descr="Diagram&#10;&#10;Description automatically generated">
            <a:extLst>
              <a:ext uri="{FF2B5EF4-FFF2-40B4-BE49-F238E27FC236}">
                <a16:creationId xmlns:a16="http://schemas.microsoft.com/office/drawing/2014/main" id="{880C4FA2-3079-50FC-F8E0-C3CB9217DD03}"/>
              </a:ext>
            </a:extLst>
          </p:cNvPr>
          <p:cNvPicPr>
            <a:picLocks noChangeAspect="1"/>
          </p:cNvPicPr>
          <p:nvPr/>
        </p:nvPicPr>
        <p:blipFill>
          <a:blip r:embed="rId4"/>
          <a:stretch>
            <a:fillRect/>
          </a:stretch>
        </p:blipFill>
        <p:spPr>
          <a:xfrm>
            <a:off x="6626087" y="1463959"/>
            <a:ext cx="5254486" cy="4804725"/>
          </a:xfrm>
          <a:prstGeom prst="rect">
            <a:avLst/>
          </a:prstGeom>
        </p:spPr>
      </p:pic>
    </p:spTree>
    <p:extLst>
      <p:ext uri="{BB962C8B-B14F-4D97-AF65-F5344CB8AC3E}">
        <p14:creationId xmlns:p14="http://schemas.microsoft.com/office/powerpoint/2010/main" val="2066524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CFB8A5-A34B-48CB-A0EA-AF4C44648BBE}"/>
              </a:ext>
            </a:extLst>
          </p:cNvPr>
          <p:cNvSpPr>
            <a:spLocks noGrp="1"/>
          </p:cNvSpPr>
          <p:nvPr>
            <p:ph type="title"/>
          </p:nvPr>
        </p:nvSpPr>
        <p:spPr/>
        <p:txBody>
          <a:bodyPr/>
          <a:lstStyle/>
          <a:p>
            <a:r>
              <a:rPr lang="fi-FI"/>
              <a:t>Ura-ajatuksia erilaisin silmin </a:t>
            </a:r>
          </a:p>
        </p:txBody>
      </p:sp>
      <p:sp>
        <p:nvSpPr>
          <p:cNvPr id="4" name="Oval 3">
            <a:extLst>
              <a:ext uri="{FF2B5EF4-FFF2-40B4-BE49-F238E27FC236}">
                <a16:creationId xmlns:a16="http://schemas.microsoft.com/office/drawing/2014/main" id="{F482728E-BB14-446E-93D8-468699669E45}"/>
              </a:ext>
            </a:extLst>
          </p:cNvPr>
          <p:cNvSpPr/>
          <p:nvPr/>
        </p:nvSpPr>
        <p:spPr>
          <a:xfrm>
            <a:off x="1275644" y="2826293"/>
            <a:ext cx="2814235" cy="2864691"/>
          </a:xfrm>
          <a:prstGeom prst="ellipse">
            <a:avLst/>
          </a:prstGeom>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4800"/>
              <a:t>LAPSI</a:t>
            </a:r>
          </a:p>
        </p:txBody>
      </p:sp>
      <p:sp>
        <p:nvSpPr>
          <p:cNvPr id="5" name="Oval 4">
            <a:extLst>
              <a:ext uri="{FF2B5EF4-FFF2-40B4-BE49-F238E27FC236}">
                <a16:creationId xmlns:a16="http://schemas.microsoft.com/office/drawing/2014/main" id="{321E1720-ADED-49B5-B37B-6DD9CDC44E57}"/>
              </a:ext>
            </a:extLst>
          </p:cNvPr>
          <p:cNvSpPr/>
          <p:nvPr/>
        </p:nvSpPr>
        <p:spPr>
          <a:xfrm>
            <a:off x="4442177" y="2811916"/>
            <a:ext cx="2857367" cy="2864691"/>
          </a:xfrm>
          <a:prstGeom prst="ellipse">
            <a:avLst/>
          </a:prstGeom>
          <a:solidFill>
            <a:schemeClr val="accent5">
              <a:lumMod val="5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4400"/>
              <a:t>AIKUI-NEN</a:t>
            </a:r>
          </a:p>
        </p:txBody>
      </p:sp>
      <p:sp>
        <p:nvSpPr>
          <p:cNvPr id="6" name="Oval 5">
            <a:extLst>
              <a:ext uri="{FF2B5EF4-FFF2-40B4-BE49-F238E27FC236}">
                <a16:creationId xmlns:a16="http://schemas.microsoft.com/office/drawing/2014/main" id="{F6FD6E8D-358F-4017-AD1E-CB6F5FC818AE}"/>
              </a:ext>
            </a:extLst>
          </p:cNvPr>
          <p:cNvSpPr/>
          <p:nvPr/>
        </p:nvSpPr>
        <p:spPr>
          <a:xfrm>
            <a:off x="7608711" y="2811916"/>
            <a:ext cx="2857367" cy="2807181"/>
          </a:xfrm>
          <a:prstGeom prst="ellipse">
            <a:avLst/>
          </a:prstGeom>
          <a:solidFill>
            <a:srgbClr val="002060"/>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i-FI" sz="4200"/>
              <a:t>YHTEIS-KUNTA</a:t>
            </a:r>
          </a:p>
        </p:txBody>
      </p:sp>
    </p:spTree>
    <p:extLst>
      <p:ext uri="{BB962C8B-B14F-4D97-AF65-F5344CB8AC3E}">
        <p14:creationId xmlns:p14="http://schemas.microsoft.com/office/powerpoint/2010/main" val="36877101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B3932-1286-4B56-9DB0-28E5B3FCF3B6}"/>
              </a:ext>
            </a:extLst>
          </p:cNvPr>
          <p:cNvSpPr>
            <a:spLocks noGrp="1"/>
          </p:cNvSpPr>
          <p:nvPr>
            <p:ph type="title"/>
          </p:nvPr>
        </p:nvSpPr>
        <p:spPr>
          <a:xfrm>
            <a:off x="838200" y="1486353"/>
            <a:ext cx="10515600" cy="1088405"/>
          </a:xfrm>
        </p:spPr>
        <p:txBody>
          <a:bodyPr/>
          <a:lstStyle/>
          <a:p>
            <a:r>
              <a:rPr lang="fi-FI" sz="4000"/>
              <a:t>Ajattele kuin lapsi, ajattele kuin aikuinen, ajattele yhteiskunnan vaikutusta</a:t>
            </a:r>
          </a:p>
        </p:txBody>
      </p:sp>
      <p:sp>
        <p:nvSpPr>
          <p:cNvPr id="3" name="Content Placeholder 2">
            <a:extLst>
              <a:ext uri="{FF2B5EF4-FFF2-40B4-BE49-F238E27FC236}">
                <a16:creationId xmlns:a16="http://schemas.microsoft.com/office/drawing/2014/main" id="{8E46F06C-1AB7-4252-8DDE-F1F3C5A6F55D}"/>
              </a:ext>
            </a:extLst>
          </p:cNvPr>
          <p:cNvSpPr>
            <a:spLocks noGrp="1"/>
          </p:cNvSpPr>
          <p:nvPr>
            <p:ph idx="1"/>
          </p:nvPr>
        </p:nvSpPr>
        <p:spPr>
          <a:xfrm>
            <a:off x="838200" y="2911649"/>
            <a:ext cx="10515600" cy="3725206"/>
          </a:xfrm>
        </p:spPr>
        <p:txBody>
          <a:bodyPr lIns="91440" tIns="45720" rIns="91440" bIns="45720" anchor="t"/>
          <a:lstStyle/>
          <a:p>
            <a:r>
              <a:rPr lang="fi-FI" sz="2000"/>
              <a:t>Mikä sinusta tulee isona? Tätä kysytään usein lapsilta. Oliko sinulla selkeä vastaus? Vai muuttuiko se joka viikko?</a:t>
            </a:r>
          </a:p>
          <a:p>
            <a:r>
              <a:rPr lang="en-US" sz="2000"/>
              <a:t>Aikuituessa nämä lapsuuden unelmat kohtaavat todellisuuden. Urasuunnitelmia voi arvioida sen perusteella, onko työpaikkoja tarjolla tai voiko sillä ansaita elantonsa. Saatat myös miettiä, missä olet hyvä  ja mitä taitoja sinulla on. Joskus on vain tyydyttävä siihen, mitä saa, jos vaihtoehdot ovat rajalliset. </a:t>
            </a:r>
          </a:p>
          <a:p>
            <a:r>
              <a:rPr lang="en-US" sz="2000"/>
              <a:t>Usein uravalintoihin liittyy myös tiedostamattomia tekijöitä, sellaisia jotka otetaan itsestäänselvyyksinä koska ne nähdään niin tavallisina yhteiskunnassa. </a:t>
            </a:r>
            <a:r>
              <a:rPr lang="fi-FI" sz="2000"/>
              <a:t>Esimerkiksi se, pidetäänkö tiettyä uraa hyväksyttävänä omalle sukupuolelle tai millaisen sosiaalisen aseman se toisi. </a:t>
            </a:r>
            <a:r>
              <a:rPr lang="en-US" sz="2000"/>
              <a:t>Tai ehkä olet tietoisesti toiminut odotusten vastaisesti. </a:t>
            </a:r>
            <a:r>
              <a:rPr lang="fi-FI" sz="2000"/>
              <a:t>Miten yhteiskunnan kulttuuri, asenteet ja arvostukset ovat vaikuttaneet urasuunnitelmiisi ja voivat vaikuttaa uraasi myöhemmin? Koetko, että sinun on täytettävä yhteiskunnan tai sukupuolen määrittämät normit?</a:t>
            </a:r>
            <a:endParaRPr lang="en-US" sz="2000">
              <a:ea typeface="Calibri"/>
              <a:cs typeface="Calibri"/>
            </a:endParaRPr>
          </a:p>
        </p:txBody>
      </p:sp>
    </p:spTree>
    <p:extLst>
      <p:ext uri="{BB962C8B-B14F-4D97-AF65-F5344CB8AC3E}">
        <p14:creationId xmlns:p14="http://schemas.microsoft.com/office/powerpoint/2010/main" val="8102597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111D2C-4066-9648-8B4F-B7B52CE43A55}"/>
              </a:ext>
            </a:extLst>
          </p:cNvPr>
          <p:cNvSpPr>
            <a:spLocks noGrp="1"/>
          </p:cNvSpPr>
          <p:nvPr>
            <p:ph type="title"/>
          </p:nvPr>
        </p:nvSpPr>
        <p:spPr>
          <a:xfrm>
            <a:off x="4965430" y="629268"/>
            <a:ext cx="6586491" cy="1286160"/>
          </a:xfrm>
        </p:spPr>
        <p:txBody>
          <a:bodyPr vert="horz" lIns="91440" tIns="45720" rIns="91440" bIns="45720" rtlCol="0" anchor="b">
            <a:normAutofit/>
          </a:bodyPr>
          <a:lstStyle/>
          <a:p>
            <a:r>
              <a:rPr lang="en-US"/>
              <a:t>Ohjelma 12.4.</a:t>
            </a:r>
          </a:p>
        </p:txBody>
      </p:sp>
      <p:sp>
        <p:nvSpPr>
          <p:cNvPr id="3" name="Content Placeholder 2">
            <a:extLst>
              <a:ext uri="{FF2B5EF4-FFF2-40B4-BE49-F238E27FC236}">
                <a16:creationId xmlns:a16="http://schemas.microsoft.com/office/drawing/2014/main" id="{22C228BE-74BA-0943-9B37-9EFD60ACA3B0}"/>
              </a:ext>
            </a:extLst>
          </p:cNvPr>
          <p:cNvSpPr>
            <a:spLocks noGrp="1"/>
          </p:cNvSpPr>
          <p:nvPr>
            <p:ph idx="1"/>
          </p:nvPr>
        </p:nvSpPr>
        <p:spPr>
          <a:xfrm>
            <a:off x="4965431" y="2438400"/>
            <a:ext cx="6586489" cy="3785419"/>
          </a:xfrm>
        </p:spPr>
        <p:txBody>
          <a:bodyPr vert="horz" lIns="91440" tIns="45720" rIns="91440" bIns="45720" rtlCol="0" anchor="t">
            <a:normAutofit/>
          </a:bodyPr>
          <a:lstStyle/>
          <a:p>
            <a:r>
              <a:rPr lang="en-US" sz="2400"/>
              <a:t>13:15 Ohjelma alkaa: Tervetuloa, käytännön asioita, esittely</a:t>
            </a:r>
          </a:p>
          <a:p>
            <a:r>
              <a:rPr lang="en-US" sz="2400"/>
              <a:t>13:30 Uratarina (Uravalmentaja Katri Koli)</a:t>
            </a:r>
            <a:endParaRPr lang="fi-FI" sz="2400"/>
          </a:p>
          <a:p>
            <a:r>
              <a:rPr lang="en-US" sz="2400">
                <a:cs typeface="Calibri"/>
              </a:rPr>
              <a:t>14:00 Itsetuntemukseen liittyviä harjoituksia (</a:t>
            </a:r>
            <a:r>
              <a:rPr lang="en-US" sz="2400">
                <a:ea typeface="+mn-lt"/>
                <a:cs typeface="+mn-lt"/>
              </a:rPr>
              <a:t>Uravalmentaja Katri Koli)</a:t>
            </a:r>
            <a:endParaRPr lang="en-US" sz="2400">
              <a:cs typeface="Calibri"/>
            </a:endParaRPr>
          </a:p>
          <a:p>
            <a:r>
              <a:rPr lang="en-US" sz="2400"/>
              <a:t>15:30 Päivän koonti ja valmistautuminen seuraavaan tapaamiseen</a:t>
            </a:r>
          </a:p>
          <a:p>
            <a:r>
              <a:rPr lang="en-US" sz="2400"/>
              <a:t>15:45 Mahdollisuus jäädä juttelemaan opintovalinnoista</a:t>
            </a:r>
          </a:p>
        </p:txBody>
      </p:sp>
      <p:pic>
        <p:nvPicPr>
          <p:cNvPr id="7" name="Picture 6" descr="A woman in the laboratory">
            <a:extLst>
              <a:ext uri="{FF2B5EF4-FFF2-40B4-BE49-F238E27FC236}">
                <a16:creationId xmlns:a16="http://schemas.microsoft.com/office/drawing/2014/main" id="{16CE5B07-0ABD-4203-AFB4-723147D5FD94}"/>
              </a:ext>
            </a:extLst>
          </p:cNvPr>
          <p:cNvPicPr>
            <a:picLocks noChangeAspect="1"/>
          </p:cNvPicPr>
          <p:nvPr/>
        </p:nvPicPr>
        <p:blipFill rotWithShape="1">
          <a:blip r:embed="rId2">
            <a:extLst>
              <a:ext uri="{28A0092B-C50C-407E-A947-70E740481C1C}">
                <a14:useLocalDpi xmlns:a14="http://schemas.microsoft.com/office/drawing/2010/main"/>
              </a:ext>
            </a:extLst>
          </a:blip>
          <a:srcRect b="-1"/>
          <a:stretch/>
        </p:blipFill>
        <p:spPr>
          <a:xfrm>
            <a:off x="20" y="10"/>
            <a:ext cx="4635571" cy="6857990"/>
          </a:xfrm>
          <a:prstGeom prst="rect">
            <a:avLst/>
          </a:prstGeom>
          <a:effectLst/>
        </p:spPr>
      </p:pic>
    </p:spTree>
    <p:extLst>
      <p:ext uri="{BB962C8B-B14F-4D97-AF65-F5344CB8AC3E}">
        <p14:creationId xmlns:p14="http://schemas.microsoft.com/office/powerpoint/2010/main" val="17206352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6FD300-1B09-7F73-B521-ABACD8E074F7}"/>
              </a:ext>
            </a:extLst>
          </p:cNvPr>
          <p:cNvSpPr>
            <a:spLocks noGrp="1"/>
          </p:cNvSpPr>
          <p:nvPr>
            <p:ph type="title"/>
          </p:nvPr>
        </p:nvSpPr>
        <p:spPr/>
        <p:txBody>
          <a:bodyPr lIns="91440" tIns="45720" rIns="91440" bIns="45720" anchor="t"/>
          <a:lstStyle/>
          <a:p>
            <a:r>
              <a:rPr lang="en-US">
                <a:cs typeface="Calibri Light"/>
              </a:rPr>
              <a:t>Uravalmennus</a:t>
            </a:r>
          </a:p>
        </p:txBody>
      </p:sp>
      <p:sp>
        <p:nvSpPr>
          <p:cNvPr id="3" name="Content Placeholder 2">
            <a:extLst>
              <a:ext uri="{FF2B5EF4-FFF2-40B4-BE49-F238E27FC236}">
                <a16:creationId xmlns:a16="http://schemas.microsoft.com/office/drawing/2014/main" id="{01874E31-C4D4-66E2-24F3-18E12EAF797E}"/>
              </a:ext>
            </a:extLst>
          </p:cNvPr>
          <p:cNvSpPr>
            <a:spLocks noGrp="1"/>
          </p:cNvSpPr>
          <p:nvPr>
            <p:ph idx="1"/>
          </p:nvPr>
        </p:nvSpPr>
        <p:spPr/>
        <p:txBody>
          <a:bodyPr lIns="91440" tIns="45720" rIns="91440" bIns="45720" anchor="t"/>
          <a:lstStyle/>
          <a:p>
            <a:r>
              <a:rPr lang="en-US" dirty="0" err="1">
                <a:cs typeface="Calibri"/>
              </a:rPr>
              <a:t>Uratarinat</a:t>
            </a:r>
            <a:r>
              <a:rPr lang="en-US" dirty="0">
                <a:cs typeface="Calibri"/>
              </a:rPr>
              <a:t> </a:t>
            </a:r>
            <a:r>
              <a:rPr lang="en-US" dirty="0" err="1">
                <a:cs typeface="Calibri"/>
              </a:rPr>
              <a:t>tarjoavat</a:t>
            </a:r>
            <a:r>
              <a:rPr lang="en-US" dirty="0">
                <a:cs typeface="Calibri"/>
              </a:rPr>
              <a:t> </a:t>
            </a:r>
            <a:r>
              <a:rPr lang="en-US" dirty="0" err="1">
                <a:cs typeface="Calibri"/>
              </a:rPr>
              <a:t>esikuvia</a:t>
            </a:r>
            <a:r>
              <a:rPr lang="en-US" dirty="0">
                <a:cs typeface="Calibri"/>
              </a:rPr>
              <a:t> ja </a:t>
            </a:r>
            <a:r>
              <a:rPr lang="en-US" dirty="0" err="1">
                <a:cs typeface="Calibri"/>
              </a:rPr>
              <a:t>inspiraatiota</a:t>
            </a:r>
          </a:p>
          <a:p>
            <a:r>
              <a:rPr lang="en-US" dirty="0" err="1">
                <a:cs typeface="Calibri"/>
              </a:rPr>
              <a:t>Harjoitellaan</a:t>
            </a:r>
            <a:r>
              <a:rPr lang="en-US" dirty="0">
                <a:cs typeface="Calibri"/>
              </a:rPr>
              <a:t> </a:t>
            </a:r>
            <a:r>
              <a:rPr lang="en-US" dirty="0" err="1">
                <a:cs typeface="Calibri"/>
              </a:rPr>
              <a:t>tunnistamaan</a:t>
            </a:r>
            <a:r>
              <a:rPr lang="en-US" dirty="0">
                <a:cs typeface="Calibri"/>
              </a:rPr>
              <a:t> </a:t>
            </a:r>
            <a:r>
              <a:rPr lang="en-US" dirty="0" err="1">
                <a:cs typeface="Calibri"/>
              </a:rPr>
              <a:t>omat</a:t>
            </a:r>
            <a:r>
              <a:rPr lang="en-US" dirty="0">
                <a:cs typeface="Calibri"/>
              </a:rPr>
              <a:t> </a:t>
            </a:r>
            <a:r>
              <a:rPr lang="en-US" dirty="0" err="1">
                <a:cs typeface="Calibri"/>
              </a:rPr>
              <a:t>taidot</a:t>
            </a:r>
            <a:r>
              <a:rPr lang="en-US" dirty="0">
                <a:cs typeface="Calibri"/>
              </a:rPr>
              <a:t> ja </a:t>
            </a:r>
            <a:r>
              <a:rPr lang="en-US" dirty="0" err="1">
                <a:cs typeface="Calibri"/>
              </a:rPr>
              <a:t>vahvuudet</a:t>
            </a:r>
          </a:p>
          <a:p>
            <a:pPr marL="0" indent="0">
              <a:buNone/>
            </a:pPr>
            <a:endParaRPr lang="en-US">
              <a:cs typeface="Calibri"/>
            </a:endParaRPr>
          </a:p>
          <a:p>
            <a:endParaRPr lang="en-US">
              <a:cs typeface="Calibri"/>
            </a:endParaRPr>
          </a:p>
          <a:p>
            <a:r>
              <a:rPr lang="en-US" sz="2000" dirty="0" err="1">
                <a:cs typeface="Calibri"/>
              </a:rPr>
              <a:t>Vinkki</a:t>
            </a:r>
            <a:r>
              <a:rPr lang="en-US" sz="2000" dirty="0">
                <a:cs typeface="Calibri"/>
              </a:rPr>
              <a:t>: Voit </a:t>
            </a:r>
            <a:r>
              <a:rPr lang="en-US" sz="2000" dirty="0" err="1">
                <a:cs typeface="Calibri"/>
              </a:rPr>
              <a:t>sisällyttää</a:t>
            </a:r>
            <a:r>
              <a:rPr lang="en-US" sz="2000" dirty="0">
                <a:cs typeface="Calibri"/>
              </a:rPr>
              <a:t> </a:t>
            </a:r>
            <a:r>
              <a:rPr lang="en-US" sz="2000" dirty="0" err="1">
                <a:cs typeface="Calibri"/>
              </a:rPr>
              <a:t>ohjelmaan</a:t>
            </a:r>
            <a:r>
              <a:rPr lang="en-US" sz="2000" dirty="0">
                <a:cs typeface="Calibri"/>
              </a:rPr>
              <a:t> </a:t>
            </a:r>
            <a:r>
              <a:rPr lang="en-US" sz="2000" dirty="0" err="1">
                <a:cs typeface="Calibri"/>
              </a:rPr>
              <a:t>uravalmennusta</a:t>
            </a:r>
            <a:r>
              <a:rPr lang="en-US" sz="2000" dirty="0">
                <a:cs typeface="Calibri"/>
              </a:rPr>
              <a:t> </a:t>
            </a:r>
            <a:r>
              <a:rPr lang="en-US" sz="2000" dirty="0" err="1">
                <a:cs typeface="Calibri"/>
              </a:rPr>
              <a:t>valitsemistasi</a:t>
            </a:r>
            <a:r>
              <a:rPr lang="en-US" sz="2000" dirty="0">
                <a:cs typeface="Calibri"/>
              </a:rPr>
              <a:t> </a:t>
            </a:r>
            <a:r>
              <a:rPr lang="en-US" sz="2000" dirty="0" err="1">
                <a:cs typeface="Calibri"/>
              </a:rPr>
              <a:t>aiheista</a:t>
            </a:r>
            <a:r>
              <a:rPr lang="en-US" sz="2000" dirty="0">
                <a:cs typeface="Calibri"/>
              </a:rPr>
              <a:t>. </a:t>
            </a:r>
            <a:r>
              <a:rPr lang="en-US" sz="2000" dirty="0" err="1">
                <a:cs typeface="Calibri"/>
              </a:rPr>
              <a:t>Pilotissa</a:t>
            </a:r>
            <a:r>
              <a:rPr lang="en-US" sz="2000" dirty="0">
                <a:cs typeface="Calibri"/>
              </a:rPr>
              <a:t> </a:t>
            </a:r>
            <a:r>
              <a:rPr lang="en-US" sz="2000" dirty="0" err="1">
                <a:cs typeface="Calibri"/>
              </a:rPr>
              <a:t>meillä</a:t>
            </a:r>
            <a:r>
              <a:rPr lang="en-US" sz="2000" dirty="0">
                <a:cs typeface="Calibri"/>
              </a:rPr>
              <a:t> </a:t>
            </a:r>
            <a:r>
              <a:rPr lang="en-US" sz="2000" dirty="0" err="1">
                <a:cs typeface="Calibri"/>
              </a:rPr>
              <a:t>oli</a:t>
            </a:r>
            <a:r>
              <a:rPr lang="en-US" sz="2000" dirty="0">
                <a:cs typeface="Calibri"/>
              </a:rPr>
              <a:t> </a:t>
            </a:r>
            <a:r>
              <a:rPr lang="en-US" sz="2000" dirty="0" err="1">
                <a:cs typeface="Calibri"/>
              </a:rPr>
              <a:t>ulkopuolinen</a:t>
            </a:r>
            <a:r>
              <a:rPr lang="en-US" sz="2000" dirty="0">
                <a:cs typeface="Calibri"/>
              </a:rPr>
              <a:t> </a:t>
            </a:r>
            <a:r>
              <a:rPr lang="en-US" sz="2000" dirty="0" err="1">
                <a:cs typeface="Calibri"/>
              </a:rPr>
              <a:t>uravalmentaja</a:t>
            </a:r>
            <a:r>
              <a:rPr lang="en-US" sz="2000" dirty="0">
                <a:cs typeface="Calibri"/>
              </a:rPr>
              <a:t> </a:t>
            </a:r>
            <a:r>
              <a:rPr lang="en-US" sz="2000" dirty="0" err="1">
                <a:cs typeface="Calibri"/>
              </a:rPr>
              <a:t>toteuttamassa</a:t>
            </a:r>
            <a:r>
              <a:rPr lang="en-US" sz="2000" dirty="0">
                <a:cs typeface="Calibri"/>
              </a:rPr>
              <a:t> </a:t>
            </a:r>
            <a:r>
              <a:rPr lang="en-US" sz="2000" dirty="0" err="1">
                <a:cs typeface="Calibri"/>
              </a:rPr>
              <a:t>tämän</a:t>
            </a:r>
            <a:r>
              <a:rPr lang="en-US" sz="2000" dirty="0">
                <a:cs typeface="Calibri"/>
              </a:rPr>
              <a:t> </a:t>
            </a:r>
            <a:r>
              <a:rPr lang="en-US" sz="2000" dirty="0" err="1">
                <a:cs typeface="Calibri"/>
              </a:rPr>
              <a:t>osuuden</a:t>
            </a:r>
            <a:r>
              <a:rPr lang="en-US" sz="2000" dirty="0">
                <a:cs typeface="Calibri"/>
              </a:rPr>
              <a:t> </a:t>
            </a:r>
            <a:r>
              <a:rPr lang="en-US" sz="2000" dirty="0" err="1">
                <a:cs typeface="Calibri"/>
              </a:rPr>
              <a:t>ohjelmasta</a:t>
            </a:r>
            <a:r>
              <a:rPr lang="en-US" sz="2000" dirty="0">
                <a:cs typeface="Calibri"/>
              </a:rPr>
              <a:t>. </a:t>
            </a:r>
            <a:r>
              <a:rPr lang="en-US" sz="2000" dirty="0" err="1">
                <a:cs typeface="Calibri"/>
              </a:rPr>
              <a:t>Uratarinoihin</a:t>
            </a:r>
            <a:r>
              <a:rPr lang="en-US" sz="2000" dirty="0">
                <a:cs typeface="Calibri"/>
              </a:rPr>
              <a:t> </a:t>
            </a:r>
            <a:r>
              <a:rPr lang="en-US" sz="2000" dirty="0" err="1">
                <a:cs typeface="Calibri"/>
              </a:rPr>
              <a:t>vaihtoehtona</a:t>
            </a:r>
            <a:r>
              <a:rPr lang="en-US" sz="2000" dirty="0">
                <a:cs typeface="Calibri"/>
              </a:rPr>
              <a:t> on </a:t>
            </a:r>
            <a:r>
              <a:rPr lang="en-US" sz="2000" dirty="0" err="1">
                <a:cs typeface="Calibri"/>
              </a:rPr>
              <a:t>esimerkiksi</a:t>
            </a:r>
            <a:r>
              <a:rPr lang="en-US" sz="2000" dirty="0">
                <a:cs typeface="Calibri"/>
              </a:rPr>
              <a:t> </a:t>
            </a:r>
            <a:r>
              <a:rPr lang="en-US" sz="2000" dirty="0" err="1">
                <a:cs typeface="Calibri"/>
              </a:rPr>
              <a:t>kutsua</a:t>
            </a:r>
            <a:r>
              <a:rPr lang="en-US" sz="2000" dirty="0">
                <a:cs typeface="Calibri"/>
              </a:rPr>
              <a:t> </a:t>
            </a:r>
            <a:r>
              <a:rPr lang="en-US" sz="2000" dirty="0" err="1">
                <a:cs typeface="Calibri"/>
              </a:rPr>
              <a:t>joku</a:t>
            </a:r>
            <a:r>
              <a:rPr lang="en-US" sz="2000" dirty="0">
                <a:cs typeface="Calibri"/>
              </a:rPr>
              <a:t> </a:t>
            </a:r>
            <a:r>
              <a:rPr lang="en-US" sz="2000" dirty="0" err="1">
                <a:cs typeface="Calibri"/>
              </a:rPr>
              <a:t>kertomaan</a:t>
            </a:r>
            <a:r>
              <a:rPr lang="en-US" sz="2000" dirty="0">
                <a:cs typeface="Calibri"/>
              </a:rPr>
              <a:t> </a:t>
            </a:r>
            <a:r>
              <a:rPr lang="en-US" sz="2000" dirty="0" err="1">
                <a:cs typeface="Calibri"/>
              </a:rPr>
              <a:t>tarinansa</a:t>
            </a:r>
            <a:r>
              <a:rPr lang="en-US" sz="2000" dirty="0">
                <a:cs typeface="Calibri"/>
              </a:rPr>
              <a:t>, </a:t>
            </a:r>
            <a:r>
              <a:rPr lang="en-US" sz="2000" dirty="0" err="1">
                <a:cs typeface="Calibri"/>
              </a:rPr>
              <a:t>käyttää</a:t>
            </a:r>
            <a:r>
              <a:rPr lang="en-US" sz="2000" dirty="0">
                <a:cs typeface="Calibri"/>
              </a:rPr>
              <a:t> NAU!-</a:t>
            </a:r>
            <a:r>
              <a:rPr lang="en-US" sz="2000" dirty="0" err="1">
                <a:cs typeface="Calibri"/>
              </a:rPr>
              <a:t>hankkeen</a:t>
            </a:r>
            <a:r>
              <a:rPr lang="en-US" sz="2000" dirty="0">
                <a:cs typeface="Calibri"/>
              </a:rPr>
              <a:t> </a:t>
            </a:r>
            <a:r>
              <a:rPr lang="en-US" sz="2000" dirty="0" err="1">
                <a:cs typeface="Calibri"/>
              </a:rPr>
              <a:t>sivustolta</a:t>
            </a:r>
            <a:r>
              <a:rPr lang="en-US" sz="2000" dirty="0">
                <a:cs typeface="Calibri"/>
              </a:rPr>
              <a:t> </a:t>
            </a:r>
            <a:r>
              <a:rPr lang="en-US" sz="2000" dirty="0" err="1">
                <a:cs typeface="Calibri"/>
              </a:rPr>
              <a:t>löytyviä</a:t>
            </a:r>
            <a:r>
              <a:rPr lang="en-US" sz="2000" dirty="0">
                <a:cs typeface="Calibri"/>
              </a:rPr>
              <a:t> </a:t>
            </a:r>
            <a:r>
              <a:rPr lang="en-US" sz="2000" dirty="0" err="1">
                <a:cs typeface="Calibri"/>
              </a:rPr>
              <a:t>uratarinoita</a:t>
            </a:r>
            <a:r>
              <a:rPr lang="en-US" sz="2000" dirty="0">
                <a:cs typeface="Calibri"/>
              </a:rPr>
              <a:t> (</a:t>
            </a:r>
            <a:r>
              <a:rPr lang="en-US" sz="2000" dirty="0" err="1">
                <a:ea typeface="+mn-lt"/>
                <a:cs typeface="+mn-lt"/>
              </a:rPr>
              <a:t>esim</a:t>
            </a:r>
            <a:r>
              <a:rPr lang="en-US" sz="2000" dirty="0">
                <a:ea typeface="+mn-lt"/>
                <a:cs typeface="+mn-lt"/>
              </a:rPr>
              <a:t>. </a:t>
            </a:r>
            <a:r>
              <a:rPr lang="en-US" sz="2000" dirty="0">
                <a:ea typeface="+mn-lt"/>
                <a:cs typeface="+mn-lt"/>
                <a:hlinkClick r:id="rId3"/>
              </a:rPr>
              <a:t>Alumnipodcast</a:t>
            </a:r>
            <a:r>
              <a:rPr lang="en-US" sz="2000" dirty="0">
                <a:cs typeface="Calibri"/>
              </a:rPr>
              <a:t>) tai </a:t>
            </a:r>
            <a:r>
              <a:rPr lang="en-US" sz="2000" dirty="0" err="1">
                <a:cs typeface="Calibri"/>
              </a:rPr>
              <a:t>etsiä</a:t>
            </a:r>
            <a:r>
              <a:rPr lang="en-US" sz="2000" dirty="0">
                <a:cs typeface="Calibri"/>
              </a:rPr>
              <a:t> </a:t>
            </a:r>
            <a:r>
              <a:rPr lang="en-US" sz="2000" dirty="0" err="1">
                <a:cs typeface="Calibri"/>
              </a:rPr>
              <a:t>mediasta</a:t>
            </a:r>
            <a:r>
              <a:rPr lang="en-US" sz="2000" dirty="0">
                <a:cs typeface="Calibri"/>
              </a:rPr>
              <a:t> ja </a:t>
            </a:r>
            <a:r>
              <a:rPr lang="en-US" sz="2000" dirty="0" err="1">
                <a:cs typeface="Calibri"/>
              </a:rPr>
              <a:t>korkeakoulujen</a:t>
            </a:r>
            <a:r>
              <a:rPr lang="en-US" sz="2000" dirty="0">
                <a:cs typeface="Calibri"/>
              </a:rPr>
              <a:t> </a:t>
            </a:r>
            <a:r>
              <a:rPr lang="en-US" sz="2000" dirty="0" err="1">
                <a:cs typeface="Calibri"/>
              </a:rPr>
              <a:t>sivuilta</a:t>
            </a:r>
            <a:r>
              <a:rPr lang="en-US" sz="2000" dirty="0">
                <a:cs typeface="Calibri"/>
              </a:rPr>
              <a:t> </a:t>
            </a:r>
            <a:r>
              <a:rPr lang="en-US" sz="2000" dirty="0" err="1">
                <a:cs typeface="Calibri"/>
              </a:rPr>
              <a:t>kiinnostavia</a:t>
            </a:r>
            <a:r>
              <a:rPr lang="en-US" sz="2000" dirty="0">
                <a:cs typeface="Calibri"/>
              </a:rPr>
              <a:t> </a:t>
            </a:r>
            <a:r>
              <a:rPr lang="en-US" sz="2000" dirty="0" err="1">
                <a:cs typeface="Calibri"/>
              </a:rPr>
              <a:t>tarinoita</a:t>
            </a:r>
            <a:r>
              <a:rPr lang="en-US" sz="2000" dirty="0">
                <a:cs typeface="Calibri"/>
              </a:rPr>
              <a:t>. </a:t>
            </a:r>
          </a:p>
        </p:txBody>
      </p:sp>
    </p:spTree>
    <p:extLst>
      <p:ext uri="{BB962C8B-B14F-4D97-AF65-F5344CB8AC3E}">
        <p14:creationId xmlns:p14="http://schemas.microsoft.com/office/powerpoint/2010/main" val="28755549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111D2C-4066-9648-8B4F-B7B52CE43A55}"/>
              </a:ext>
            </a:extLst>
          </p:cNvPr>
          <p:cNvSpPr>
            <a:spLocks noGrp="1"/>
          </p:cNvSpPr>
          <p:nvPr>
            <p:ph type="title"/>
          </p:nvPr>
        </p:nvSpPr>
        <p:spPr>
          <a:xfrm>
            <a:off x="4965430" y="629268"/>
            <a:ext cx="6586491" cy="1286160"/>
          </a:xfrm>
        </p:spPr>
        <p:txBody>
          <a:bodyPr vert="horz" lIns="91440" tIns="45720" rIns="91440" bIns="45720" rtlCol="0" anchor="b">
            <a:normAutofit/>
          </a:bodyPr>
          <a:lstStyle/>
          <a:p>
            <a:r>
              <a:rPr lang="en-US"/>
              <a:t>Ohjelma 26.4.</a:t>
            </a:r>
          </a:p>
        </p:txBody>
      </p:sp>
      <p:sp>
        <p:nvSpPr>
          <p:cNvPr id="3" name="Content Placeholder 2">
            <a:extLst>
              <a:ext uri="{FF2B5EF4-FFF2-40B4-BE49-F238E27FC236}">
                <a16:creationId xmlns:a16="http://schemas.microsoft.com/office/drawing/2014/main" id="{22C228BE-74BA-0943-9B37-9EFD60ACA3B0}"/>
              </a:ext>
            </a:extLst>
          </p:cNvPr>
          <p:cNvSpPr>
            <a:spLocks noGrp="1"/>
          </p:cNvSpPr>
          <p:nvPr>
            <p:ph idx="1"/>
          </p:nvPr>
        </p:nvSpPr>
        <p:spPr>
          <a:xfrm>
            <a:off x="4965431" y="2438400"/>
            <a:ext cx="6978330" cy="4301763"/>
          </a:xfrm>
        </p:spPr>
        <p:txBody>
          <a:bodyPr vert="horz" lIns="91440" tIns="45720" rIns="91440" bIns="45720" rtlCol="0" anchor="t">
            <a:normAutofit/>
          </a:bodyPr>
          <a:lstStyle/>
          <a:p>
            <a:r>
              <a:rPr lang="en-US" sz="2400"/>
              <a:t>13:15 Ohjelma alkaa: Tervetuloa, käytännön asioita, esittely</a:t>
            </a:r>
          </a:p>
          <a:p>
            <a:r>
              <a:rPr lang="en-US" sz="2400"/>
              <a:t>13:30 Vuorovaikutus ja itseluottamus työnhaussa (Uravalmentaja Salli Joutsenoja, TEK)</a:t>
            </a:r>
            <a:endParaRPr lang="en-US" sz="2400">
              <a:ea typeface="Calibri" panose="020F0502020204030204"/>
              <a:cs typeface="Calibri"/>
            </a:endParaRPr>
          </a:p>
          <a:p>
            <a:r>
              <a:rPr lang="en-US" sz="2400">
                <a:ea typeface="Calibri" panose="020F0502020204030204"/>
                <a:cs typeface="Calibri"/>
              </a:rPr>
              <a:t>14:30 Tauko </a:t>
            </a:r>
            <a:endParaRPr lang="en-US" sz="2400"/>
          </a:p>
          <a:p>
            <a:r>
              <a:rPr lang="en-US" sz="2400"/>
              <a:t>14:45 </a:t>
            </a:r>
            <a:r>
              <a:rPr lang="en-US" sz="2400" b="1"/>
              <a:t>Harjoitukset motivaation ja osaamisen sanoittamisesta</a:t>
            </a:r>
            <a:endParaRPr lang="en-US" sz="2400" b="1">
              <a:cs typeface="Calibri"/>
            </a:endParaRPr>
          </a:p>
          <a:p>
            <a:r>
              <a:rPr lang="en-US" sz="2400"/>
              <a:t>15:40 Päivän koonti ja palaute kokonaisuudesta</a:t>
            </a:r>
            <a:endParaRPr lang="en-US" sz="2400">
              <a:ea typeface="Calibri"/>
              <a:cs typeface="Calibri"/>
            </a:endParaRPr>
          </a:p>
          <a:p>
            <a:r>
              <a:rPr lang="en-US" sz="2400"/>
              <a:t>15:45 Mahdollisuus jäädä juttelemaan opintovalinnoista</a:t>
            </a:r>
            <a:endParaRPr lang="en-US" sz="2400">
              <a:ea typeface="Calibri"/>
              <a:cs typeface="Calibri"/>
            </a:endParaRPr>
          </a:p>
        </p:txBody>
      </p:sp>
      <p:pic>
        <p:nvPicPr>
          <p:cNvPr id="6" name="Picture 5" descr="A woman in the laboratory">
            <a:extLst>
              <a:ext uri="{FF2B5EF4-FFF2-40B4-BE49-F238E27FC236}">
                <a16:creationId xmlns:a16="http://schemas.microsoft.com/office/drawing/2014/main" id="{39B38ADE-00BB-4AD1-8674-6E264A82B028}"/>
              </a:ext>
            </a:extLst>
          </p:cNvPr>
          <p:cNvPicPr>
            <a:picLocks noChangeAspect="1"/>
          </p:cNvPicPr>
          <p:nvPr/>
        </p:nvPicPr>
        <p:blipFill rotWithShape="1">
          <a:blip r:embed="rId3">
            <a:extLst>
              <a:ext uri="{28A0092B-C50C-407E-A947-70E740481C1C}">
                <a14:useLocalDpi xmlns:a14="http://schemas.microsoft.com/office/drawing/2010/main"/>
              </a:ext>
            </a:extLst>
          </a:blip>
          <a:srcRect b="-1"/>
          <a:stretch/>
        </p:blipFill>
        <p:spPr>
          <a:xfrm>
            <a:off x="20" y="10"/>
            <a:ext cx="4635571" cy="6857990"/>
          </a:xfrm>
          <a:prstGeom prst="rect">
            <a:avLst/>
          </a:prstGeom>
          <a:effectLst/>
        </p:spPr>
      </p:pic>
    </p:spTree>
    <p:extLst>
      <p:ext uri="{BB962C8B-B14F-4D97-AF65-F5344CB8AC3E}">
        <p14:creationId xmlns:p14="http://schemas.microsoft.com/office/powerpoint/2010/main" val="6137446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8A416C-84C1-47BF-BEA9-69805402162E}"/>
              </a:ext>
            </a:extLst>
          </p:cNvPr>
          <p:cNvSpPr>
            <a:spLocks noGrp="1"/>
          </p:cNvSpPr>
          <p:nvPr>
            <p:ph type="title"/>
          </p:nvPr>
        </p:nvSpPr>
        <p:spPr>
          <a:xfrm>
            <a:off x="838200" y="880178"/>
            <a:ext cx="10515600" cy="1325563"/>
          </a:xfrm>
        </p:spPr>
        <p:txBody>
          <a:bodyPr/>
          <a:lstStyle/>
          <a:p>
            <a:pPr algn="ctr"/>
            <a:br>
              <a:rPr lang="fi-FI" sz="8000" b="1">
                <a:solidFill>
                  <a:schemeClr val="accent2"/>
                </a:solidFill>
              </a:rPr>
            </a:br>
            <a:r>
              <a:rPr lang="fi-FI" sz="8000" b="1">
                <a:solidFill>
                  <a:schemeClr val="accent2"/>
                </a:solidFill>
              </a:rPr>
              <a:t>Taitoposteri: </a:t>
            </a:r>
            <a:r>
              <a:rPr lang="fi-FI" sz="6600"/>
              <a:t>mielikuvaharjoitus ja osaamisen sanoittaminen</a:t>
            </a:r>
          </a:p>
        </p:txBody>
      </p:sp>
    </p:spTree>
    <p:extLst>
      <p:ext uri="{BB962C8B-B14F-4D97-AF65-F5344CB8AC3E}">
        <p14:creationId xmlns:p14="http://schemas.microsoft.com/office/powerpoint/2010/main" val="6180701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website&#10;&#10;Description automatically generated">
            <a:extLst>
              <a:ext uri="{FF2B5EF4-FFF2-40B4-BE49-F238E27FC236}">
                <a16:creationId xmlns:a16="http://schemas.microsoft.com/office/drawing/2014/main" id="{D7D8EED5-8713-4722-85FD-0FB62CB7705A}"/>
              </a:ext>
            </a:extLst>
          </p:cNvPr>
          <p:cNvPicPr>
            <a:picLocks noChangeAspect="1"/>
          </p:cNvPicPr>
          <p:nvPr/>
        </p:nvPicPr>
        <p:blipFill>
          <a:blip r:embed="rId2"/>
          <a:stretch>
            <a:fillRect/>
          </a:stretch>
        </p:blipFill>
        <p:spPr>
          <a:xfrm>
            <a:off x="335280" y="193040"/>
            <a:ext cx="9997440" cy="6664960"/>
          </a:xfrm>
          <a:prstGeom prst="rect">
            <a:avLst/>
          </a:prstGeom>
        </p:spPr>
      </p:pic>
    </p:spTree>
    <p:extLst>
      <p:ext uri="{BB962C8B-B14F-4D97-AF65-F5344CB8AC3E}">
        <p14:creationId xmlns:p14="http://schemas.microsoft.com/office/powerpoint/2010/main" val="10817676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8A416C-84C1-47BF-BEA9-69805402162E}"/>
              </a:ext>
            </a:extLst>
          </p:cNvPr>
          <p:cNvSpPr>
            <a:spLocks noGrp="1"/>
          </p:cNvSpPr>
          <p:nvPr>
            <p:ph type="title"/>
          </p:nvPr>
        </p:nvSpPr>
        <p:spPr/>
        <p:txBody>
          <a:bodyPr/>
          <a:lstStyle/>
          <a:p>
            <a:r>
              <a:rPr lang="fi-FI"/>
              <a:t>Taitoposteri-harjoituksen ohjeet</a:t>
            </a:r>
          </a:p>
        </p:txBody>
      </p:sp>
      <p:sp>
        <p:nvSpPr>
          <p:cNvPr id="3" name="Content Placeholder 2">
            <a:extLst>
              <a:ext uri="{FF2B5EF4-FFF2-40B4-BE49-F238E27FC236}">
                <a16:creationId xmlns:a16="http://schemas.microsoft.com/office/drawing/2014/main" id="{6DF51C8F-314D-48FB-A0AD-058E37B112EB}"/>
              </a:ext>
            </a:extLst>
          </p:cNvPr>
          <p:cNvSpPr>
            <a:spLocks noGrp="1"/>
          </p:cNvSpPr>
          <p:nvPr>
            <p:ph idx="1"/>
          </p:nvPr>
        </p:nvSpPr>
        <p:spPr>
          <a:xfrm>
            <a:off x="826294" y="2744447"/>
            <a:ext cx="10983012" cy="3497490"/>
          </a:xfrm>
        </p:spPr>
        <p:txBody>
          <a:bodyPr/>
          <a:lstStyle/>
          <a:p>
            <a:r>
              <a:rPr lang="fi-FI" sz="2400"/>
              <a:t>Harjoitus alkaa mielikuvatehtävällä, jossa kuvitellaan päätyminen unelmatyöhön jossa esihenkilö huomioi motivaatiosi ja antaa kiitosta taidoistasi. Nämä kaksi ovat tärkeitä tekijöitä rekrytointiprosessissa. </a:t>
            </a:r>
          </a:p>
          <a:p>
            <a:r>
              <a:rPr lang="fi-FI" sz="2400"/>
              <a:t>Tavoitteena on kerätä myöhemmin työnhaussa hyödynnettävä henkilökohtainen materiaaliresurssi ja harjoitella osaamisen ja motivaation sanoittamista.</a:t>
            </a:r>
          </a:p>
          <a:p>
            <a:r>
              <a:rPr lang="fi-FI" sz="2400"/>
              <a:t>Harjoituksessa hyödynnetään parikeskustelua ajatusten herättelyyn ja sen jälkeen kirjataan ajatukset ylös. Tehtävää voi soveltaa myös täysin itsenäiseksi työskentelyksi.</a:t>
            </a:r>
          </a:p>
          <a:p>
            <a:r>
              <a:rPr lang="fi-FI" sz="2400"/>
              <a:t>Vinkkinä omien taitojen pohtimiseen: voit katsoa esimerkiksi opetussuunnitelmasta, mitä kursseillasi on ollut oppimistavoitteena. Tätä voi käyttää myös erillisenä tehtävänä. </a:t>
            </a:r>
          </a:p>
          <a:p>
            <a:endParaRPr lang="fi-FI" sz="2400"/>
          </a:p>
        </p:txBody>
      </p:sp>
    </p:spTree>
    <p:extLst>
      <p:ext uri="{BB962C8B-B14F-4D97-AF65-F5344CB8AC3E}">
        <p14:creationId xmlns:p14="http://schemas.microsoft.com/office/powerpoint/2010/main" val="12507655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5696E7DD-4E88-27C3-297A-EDE7EB21EB0A}"/>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 y="10"/>
            <a:ext cx="12192000" cy="6857990"/>
          </a:xfrm>
          <a:prstGeom prst="rect">
            <a:avLst/>
          </a:prstGeom>
        </p:spPr>
      </p:pic>
      <p:sp>
        <p:nvSpPr>
          <p:cNvPr id="2" name="Title 1">
            <a:extLst>
              <a:ext uri="{FF2B5EF4-FFF2-40B4-BE49-F238E27FC236}">
                <a16:creationId xmlns:a16="http://schemas.microsoft.com/office/drawing/2014/main" id="{CAB14867-A991-532E-CC54-49D41815221A}"/>
              </a:ext>
            </a:extLst>
          </p:cNvPr>
          <p:cNvSpPr>
            <a:spLocks noGrp="1"/>
          </p:cNvSpPr>
          <p:nvPr>
            <p:ph type="title"/>
          </p:nvPr>
        </p:nvSpPr>
        <p:spPr>
          <a:xfrm>
            <a:off x="709448" y="1913950"/>
            <a:ext cx="4204137" cy="1342754"/>
          </a:xfrm>
        </p:spPr>
        <p:txBody>
          <a:bodyPr vert="horz" lIns="91440" tIns="45720" rIns="91440" bIns="45720" rtlCol="0" anchor="ctr">
            <a:normAutofit/>
          </a:bodyPr>
          <a:lstStyle/>
          <a:p>
            <a:pPr algn="ctr"/>
            <a:r>
              <a:rPr lang="en-US" sz="3600"/>
              <a:t>Kuvittele...</a:t>
            </a:r>
          </a:p>
        </p:txBody>
      </p:sp>
      <p:sp>
        <p:nvSpPr>
          <p:cNvPr id="3" name="Content Placeholder 2">
            <a:extLst>
              <a:ext uri="{FF2B5EF4-FFF2-40B4-BE49-F238E27FC236}">
                <a16:creationId xmlns:a16="http://schemas.microsoft.com/office/drawing/2014/main" id="{4DADC588-2084-C983-E3D9-C770537733F5}"/>
              </a:ext>
            </a:extLst>
          </p:cNvPr>
          <p:cNvSpPr>
            <a:spLocks noGrp="1"/>
          </p:cNvSpPr>
          <p:nvPr>
            <p:ph idx="1"/>
          </p:nvPr>
        </p:nvSpPr>
        <p:spPr>
          <a:xfrm>
            <a:off x="170703" y="3544672"/>
            <a:ext cx="5168115" cy="2936140"/>
          </a:xfrm>
        </p:spPr>
        <p:txBody>
          <a:bodyPr vert="horz" lIns="91440" tIns="45720" rIns="91440" bIns="45720" rtlCol="0" anchor="ctr">
            <a:noAutofit/>
          </a:bodyPr>
          <a:lstStyle/>
          <a:p>
            <a:pPr marL="0" indent="0" algn="ctr">
              <a:buNone/>
            </a:pPr>
            <a:r>
              <a:rPr lang="en-US" sz="2400"/>
              <a:t>Olet aloittanut unelmiesi työpaikassa, kaikki on sujunut hyvin ja olet itsevarma omasta työstäsi. Myös esihenkilösi on tyytyväinen ja tulee kiittämään sinua hyvin tehdystä työstä. Olet selvästi tehnyt vaikutuksen taidoillasi. Saat myös kuulla, että arvosi sopivat hyvin yhteen yrityksen kulttuurin kanssa ja motivaatiosi on erinomainen.</a:t>
            </a:r>
          </a:p>
        </p:txBody>
      </p:sp>
      <p:sp>
        <p:nvSpPr>
          <p:cNvPr id="7" name="Tekstiruutu 4">
            <a:extLst>
              <a:ext uri="{FF2B5EF4-FFF2-40B4-BE49-F238E27FC236}">
                <a16:creationId xmlns:a16="http://schemas.microsoft.com/office/drawing/2014/main" id="{C9AA099F-8425-4DEB-A1CD-696537CE41E1}"/>
              </a:ext>
            </a:extLst>
          </p:cNvPr>
          <p:cNvSpPr txBox="1"/>
          <p:nvPr/>
        </p:nvSpPr>
        <p:spPr>
          <a:xfrm>
            <a:off x="6325892" y="6545450"/>
            <a:ext cx="2743199"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sz="1600">
                <a:solidFill>
                  <a:schemeClr val="bg1"/>
                </a:solidFill>
              </a:rPr>
              <a:t>Kuva: Bradley </a:t>
            </a:r>
            <a:r>
              <a:rPr lang="fi-FI" sz="1600" err="1">
                <a:solidFill>
                  <a:schemeClr val="bg1"/>
                </a:solidFill>
              </a:rPr>
              <a:t>Hook</a:t>
            </a:r>
            <a:endParaRPr lang="fi-FI" sz="1600">
              <a:solidFill>
                <a:schemeClr val="bg1"/>
              </a:solidFill>
              <a:cs typeface="Calibri"/>
            </a:endParaRPr>
          </a:p>
        </p:txBody>
      </p:sp>
    </p:spTree>
    <p:extLst>
      <p:ext uri="{BB962C8B-B14F-4D97-AF65-F5344CB8AC3E}">
        <p14:creationId xmlns:p14="http://schemas.microsoft.com/office/powerpoint/2010/main" val="12914718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EFAD4B-6F6F-432C-80EC-377A630F1332}"/>
              </a:ext>
            </a:extLst>
          </p:cNvPr>
          <p:cNvSpPr>
            <a:spLocks noGrp="1"/>
          </p:cNvSpPr>
          <p:nvPr>
            <p:ph type="title"/>
          </p:nvPr>
        </p:nvSpPr>
        <p:spPr/>
        <p:txBody>
          <a:bodyPr lIns="91440" tIns="45720" rIns="91440" bIns="45720" anchor="t"/>
          <a:lstStyle/>
          <a:p>
            <a:r>
              <a:rPr lang="fi-FI"/>
              <a:t>Mikä tekee vaikutuksen esihenkilöösi?</a:t>
            </a:r>
          </a:p>
        </p:txBody>
      </p:sp>
      <p:sp>
        <p:nvSpPr>
          <p:cNvPr id="3" name="Content Placeholder 2">
            <a:extLst>
              <a:ext uri="{FF2B5EF4-FFF2-40B4-BE49-F238E27FC236}">
                <a16:creationId xmlns:a16="http://schemas.microsoft.com/office/drawing/2014/main" id="{EAF6F113-0C77-4458-AEA9-A2AB065275C7}"/>
              </a:ext>
            </a:extLst>
          </p:cNvPr>
          <p:cNvSpPr>
            <a:spLocks noGrp="1"/>
          </p:cNvSpPr>
          <p:nvPr>
            <p:ph idx="1"/>
          </p:nvPr>
        </p:nvSpPr>
        <p:spPr/>
        <p:txBody>
          <a:bodyPr lIns="91440" tIns="45720" rIns="91440" bIns="45720" anchor="t"/>
          <a:lstStyle/>
          <a:p>
            <a:r>
              <a:rPr lang="fi-FI"/>
              <a:t>Miten arvosi sopivat yrityksen arvoihin?</a:t>
            </a:r>
          </a:p>
          <a:p>
            <a:r>
              <a:rPr lang="fi-FI"/>
              <a:t>Miten motivaatiosi työtä kohtaan näkyy?</a:t>
            </a:r>
            <a:endParaRPr lang="fi-FI">
              <a:cs typeface="Calibri"/>
            </a:endParaRPr>
          </a:p>
          <a:p>
            <a:r>
              <a:rPr lang="fi-FI"/>
              <a:t>Mitä sinulle on tarjota yritykselle tai työn kautta laajemmalle yhteisölle?</a:t>
            </a:r>
            <a:endParaRPr lang="fi-FI">
              <a:cs typeface="Calibri"/>
            </a:endParaRPr>
          </a:p>
          <a:p>
            <a:r>
              <a:rPr lang="fi-FI" b="1"/>
              <a:t>Mitä työ voi tarjota sinulle? Miten työ ruokkii motivaatiotasi?</a:t>
            </a:r>
            <a:endParaRPr lang="fi-FI" b="1">
              <a:cs typeface="Calibri"/>
            </a:endParaRPr>
          </a:p>
          <a:p>
            <a:endParaRPr lang="fi-FI"/>
          </a:p>
        </p:txBody>
      </p:sp>
    </p:spTree>
    <p:extLst>
      <p:ext uri="{BB962C8B-B14F-4D97-AF65-F5344CB8AC3E}">
        <p14:creationId xmlns:p14="http://schemas.microsoft.com/office/powerpoint/2010/main" val="33016865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EFAD4B-6F6F-432C-80EC-377A630F1332}"/>
              </a:ext>
            </a:extLst>
          </p:cNvPr>
          <p:cNvSpPr>
            <a:spLocks noGrp="1"/>
          </p:cNvSpPr>
          <p:nvPr>
            <p:ph type="title"/>
          </p:nvPr>
        </p:nvSpPr>
        <p:spPr>
          <a:xfrm>
            <a:off x="838200" y="1486353"/>
            <a:ext cx="10114280" cy="1325563"/>
          </a:xfrm>
        </p:spPr>
        <p:txBody>
          <a:bodyPr/>
          <a:lstStyle/>
          <a:p>
            <a:r>
              <a:rPr lang="fi-FI"/>
              <a:t>Esimerkkejä työhön liittyvistä motivaatiotekijöistä: Haluatko…</a:t>
            </a:r>
          </a:p>
        </p:txBody>
      </p:sp>
      <p:sp>
        <p:nvSpPr>
          <p:cNvPr id="3" name="Content Placeholder 2">
            <a:extLst>
              <a:ext uri="{FF2B5EF4-FFF2-40B4-BE49-F238E27FC236}">
                <a16:creationId xmlns:a16="http://schemas.microsoft.com/office/drawing/2014/main" id="{EAF6F113-0C77-4458-AEA9-A2AB065275C7}"/>
              </a:ext>
            </a:extLst>
          </p:cNvPr>
          <p:cNvSpPr>
            <a:spLocks noGrp="1"/>
          </p:cNvSpPr>
          <p:nvPr>
            <p:ph idx="1"/>
          </p:nvPr>
        </p:nvSpPr>
        <p:spPr/>
        <p:txBody>
          <a:bodyPr lIns="91440" tIns="45720" rIns="91440" bIns="45720" anchor="t"/>
          <a:lstStyle/>
          <a:p>
            <a:r>
              <a:rPr lang="fi-FI"/>
              <a:t>Oppia uutta</a:t>
            </a:r>
          </a:p>
          <a:p>
            <a:r>
              <a:rPr lang="fi-FI"/>
              <a:t>Vaikuttaa asenteisiin tai maailman muutokseen</a:t>
            </a:r>
          </a:p>
          <a:p>
            <a:r>
              <a:rPr lang="fi-FI"/>
              <a:t>Auttaa ihmisiä, jakaa tietoa</a:t>
            </a:r>
          </a:p>
          <a:p>
            <a:r>
              <a:rPr lang="fi-FI">
                <a:cs typeface="Calibri"/>
              </a:rPr>
              <a:t>Käyttää luovuuttasi, ratkoa ongelmia</a:t>
            </a:r>
          </a:p>
          <a:p>
            <a:r>
              <a:rPr lang="fi-FI">
                <a:cs typeface="Calibri"/>
              </a:rPr>
              <a:t>Saada tunnustusta tavoitteiden saavuttamisesta</a:t>
            </a:r>
          </a:p>
          <a:p>
            <a:r>
              <a:rPr lang="fi-FI"/>
              <a:t>Kantaa vastuuta, saada johtamiskokemusta</a:t>
            </a:r>
            <a:endParaRPr lang="fi-FI">
              <a:cs typeface="Calibri"/>
            </a:endParaRPr>
          </a:p>
          <a:p>
            <a:r>
              <a:rPr lang="fi-FI"/>
              <a:t>Tehdä yhteistyötä, tuntea yhteenkuuluvuutta</a:t>
            </a:r>
          </a:p>
        </p:txBody>
      </p:sp>
    </p:spTree>
    <p:extLst>
      <p:ext uri="{BB962C8B-B14F-4D97-AF65-F5344CB8AC3E}">
        <p14:creationId xmlns:p14="http://schemas.microsoft.com/office/powerpoint/2010/main" val="30413165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66CF18-40E1-4F35-C301-8EDA2AE0FACC}"/>
              </a:ext>
            </a:extLst>
          </p:cNvPr>
          <p:cNvSpPr>
            <a:spLocks noGrp="1"/>
          </p:cNvSpPr>
          <p:nvPr>
            <p:ph type="title"/>
          </p:nvPr>
        </p:nvSpPr>
        <p:spPr>
          <a:xfrm>
            <a:off x="524741" y="620392"/>
            <a:ext cx="4273502" cy="5504688"/>
          </a:xfrm>
        </p:spPr>
        <p:txBody>
          <a:bodyPr vert="horz" lIns="91440" tIns="45720" rIns="91440" bIns="45720" rtlCol="0" anchor="ctr">
            <a:normAutofit/>
          </a:bodyPr>
          <a:lstStyle/>
          <a:p>
            <a:r>
              <a:rPr lang="en-US" sz="6000" dirty="0" err="1">
                <a:solidFill>
                  <a:srgbClr val="002060"/>
                </a:solidFill>
              </a:rPr>
              <a:t>Keskustele</a:t>
            </a:r>
            <a:r>
              <a:rPr lang="en-US" sz="6000" dirty="0">
                <a:solidFill>
                  <a:srgbClr val="002060"/>
                </a:solidFill>
              </a:rPr>
              <a:t> </a:t>
            </a:r>
            <a:r>
              <a:rPr lang="en-US" sz="6000" dirty="0" err="1">
                <a:solidFill>
                  <a:srgbClr val="002060"/>
                </a:solidFill>
              </a:rPr>
              <a:t>vierustoverin</a:t>
            </a:r>
            <a:r>
              <a:rPr lang="en-US" sz="6000" dirty="0">
                <a:solidFill>
                  <a:srgbClr val="002060"/>
                </a:solidFill>
              </a:rPr>
              <a:t> </a:t>
            </a:r>
            <a:r>
              <a:rPr lang="en-US" sz="6000" dirty="0" err="1">
                <a:solidFill>
                  <a:srgbClr val="002060"/>
                </a:solidFill>
              </a:rPr>
              <a:t>kanssa</a:t>
            </a:r>
            <a:endParaRPr lang="en-US" sz="6000" kern="1200" dirty="0">
              <a:solidFill>
                <a:srgbClr val="002060"/>
              </a:solidFill>
              <a:latin typeface="+mj-lt"/>
              <a:ea typeface="+mj-ea"/>
              <a:cs typeface="+mj-cs"/>
            </a:endParaRPr>
          </a:p>
        </p:txBody>
      </p:sp>
      <p:graphicFrame>
        <p:nvGraphicFramePr>
          <p:cNvPr id="5" name="Content Placeholder 2">
            <a:extLst>
              <a:ext uri="{FF2B5EF4-FFF2-40B4-BE49-F238E27FC236}">
                <a16:creationId xmlns:a16="http://schemas.microsoft.com/office/drawing/2014/main" id="{0AC7E9A7-6B53-F0D4-EEAD-866CB65D603E}"/>
              </a:ext>
            </a:extLst>
          </p:cNvPr>
          <p:cNvGraphicFramePr>
            <a:graphicFrameLocks noGrp="1"/>
          </p:cNvGraphicFramePr>
          <p:nvPr>
            <p:ph idx="1"/>
          </p:nvPr>
        </p:nvGraphicFramePr>
        <p:xfrm>
          <a:off x="5468389" y="620392"/>
          <a:ext cx="6263640" cy="55046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071710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64B3AA-C489-77B8-CC08-EAFD1A2E9A48}"/>
              </a:ext>
            </a:extLst>
          </p:cNvPr>
          <p:cNvSpPr>
            <a:spLocks noGrp="1"/>
          </p:cNvSpPr>
          <p:nvPr>
            <p:ph type="title"/>
          </p:nvPr>
        </p:nvSpPr>
        <p:spPr>
          <a:xfrm>
            <a:off x="640080" y="1047264"/>
            <a:ext cx="4368602" cy="1956841"/>
          </a:xfrm>
        </p:spPr>
        <p:txBody>
          <a:bodyPr vert="horz" lIns="91440" tIns="45720" rIns="91440" bIns="45720" rtlCol="0" anchor="b">
            <a:normAutofit fontScale="90000"/>
          </a:bodyPr>
          <a:lstStyle/>
          <a:p>
            <a:r>
              <a:rPr lang="en-US" sz="3600"/>
              <a:t>Kirjoita ylös, miksi sinut palkattiin? Mikä työssä on sinulle tärkeää?</a:t>
            </a:r>
          </a:p>
        </p:txBody>
      </p:sp>
      <p:sp>
        <p:nvSpPr>
          <p:cNvPr id="3" name="Content Placeholder 2">
            <a:extLst>
              <a:ext uri="{FF2B5EF4-FFF2-40B4-BE49-F238E27FC236}">
                <a16:creationId xmlns:a16="http://schemas.microsoft.com/office/drawing/2014/main" id="{EB041313-235E-E8C7-A601-A09720DD303F}"/>
              </a:ext>
            </a:extLst>
          </p:cNvPr>
          <p:cNvSpPr>
            <a:spLocks noGrp="1"/>
          </p:cNvSpPr>
          <p:nvPr>
            <p:ph idx="1"/>
          </p:nvPr>
        </p:nvSpPr>
        <p:spPr>
          <a:xfrm>
            <a:off x="640080" y="3428999"/>
            <a:ext cx="4582160" cy="3243797"/>
          </a:xfrm>
        </p:spPr>
        <p:txBody>
          <a:bodyPr vert="horz" lIns="91440" tIns="45720" rIns="91440" bIns="45720" rtlCol="0" anchor="t">
            <a:normAutofit/>
          </a:bodyPr>
          <a:lstStyle/>
          <a:p>
            <a:r>
              <a:rPr lang="en-US" sz="2400" err="1"/>
              <a:t>Kirjoita</a:t>
            </a:r>
            <a:r>
              <a:rPr lang="en-US" sz="2400"/>
              <a:t> </a:t>
            </a:r>
            <a:r>
              <a:rPr lang="en-US" sz="2400" err="1"/>
              <a:t>yksi</a:t>
            </a:r>
            <a:r>
              <a:rPr lang="en-US" sz="2400"/>
              <a:t> </a:t>
            </a:r>
            <a:r>
              <a:rPr lang="en-US" sz="2400" err="1"/>
              <a:t>asia</a:t>
            </a:r>
            <a:r>
              <a:rPr lang="en-US" sz="2400"/>
              <a:t> per post-it-</a:t>
            </a:r>
            <a:r>
              <a:rPr lang="en-US" sz="2400" err="1"/>
              <a:t>lappu</a:t>
            </a:r>
            <a:endParaRPr lang="en-US" sz="2400" err="1">
              <a:cs typeface="Calibri"/>
            </a:endParaRPr>
          </a:p>
          <a:p>
            <a:r>
              <a:rPr lang="en-US" sz="2400" err="1"/>
              <a:t>Ajattele</a:t>
            </a:r>
            <a:r>
              <a:rPr lang="en-US" sz="2400"/>
              <a:t> </a:t>
            </a:r>
            <a:r>
              <a:rPr lang="en-US" sz="2400" err="1"/>
              <a:t>työhön</a:t>
            </a:r>
            <a:r>
              <a:rPr lang="en-US" sz="2400"/>
              <a:t> </a:t>
            </a:r>
            <a:r>
              <a:rPr lang="en-US" sz="2400" err="1"/>
              <a:t>liittyviä</a:t>
            </a:r>
            <a:r>
              <a:rPr lang="en-US" sz="2400"/>
              <a:t> </a:t>
            </a:r>
            <a:r>
              <a:rPr lang="en-US" sz="2400" err="1"/>
              <a:t>arvoja</a:t>
            </a:r>
            <a:r>
              <a:rPr lang="en-US" sz="2400"/>
              <a:t> ja </a:t>
            </a:r>
            <a:r>
              <a:rPr lang="en-US" sz="2400" err="1"/>
              <a:t>motivaatiota</a:t>
            </a:r>
            <a:r>
              <a:rPr lang="en-US" sz="2400"/>
              <a:t>, </a:t>
            </a:r>
            <a:r>
              <a:rPr lang="en-US" sz="2400" err="1"/>
              <a:t>jopa</a:t>
            </a:r>
            <a:r>
              <a:rPr lang="en-US" sz="2400"/>
              <a:t> </a:t>
            </a:r>
            <a:r>
              <a:rPr lang="en-US" sz="2400" err="1"/>
              <a:t>missiota</a:t>
            </a:r>
            <a:endParaRPr lang="en-US" sz="2400" err="1">
              <a:cs typeface="Calibri"/>
            </a:endParaRPr>
          </a:p>
          <a:p>
            <a:endParaRPr lang="en-US" sz="2400"/>
          </a:p>
          <a:p>
            <a:r>
              <a:rPr lang="en-US" sz="2400"/>
              <a:t>TAVOITE: </a:t>
            </a:r>
            <a:r>
              <a:rPr lang="en-US" sz="2400" err="1"/>
              <a:t>näyttää</a:t>
            </a:r>
            <a:r>
              <a:rPr lang="en-US" sz="2400"/>
              <a:t> </a:t>
            </a:r>
            <a:r>
              <a:rPr lang="en-US" sz="2400" err="1"/>
              <a:t>työnantajalle</a:t>
            </a:r>
            <a:r>
              <a:rPr lang="en-US" sz="2400"/>
              <a:t> </a:t>
            </a:r>
            <a:r>
              <a:rPr lang="en-US" sz="2400" err="1"/>
              <a:t>miksi</a:t>
            </a:r>
            <a:r>
              <a:rPr lang="en-US" sz="2400"/>
              <a:t> </a:t>
            </a:r>
            <a:r>
              <a:rPr lang="en-US" sz="2400" err="1"/>
              <a:t>juuri</a:t>
            </a:r>
            <a:r>
              <a:rPr lang="en-US" sz="2400"/>
              <a:t> </a:t>
            </a:r>
            <a:r>
              <a:rPr lang="en-US" sz="2400" err="1"/>
              <a:t>sinä</a:t>
            </a:r>
            <a:r>
              <a:rPr lang="en-US" sz="2400"/>
              <a:t> </a:t>
            </a:r>
            <a:r>
              <a:rPr lang="en-US" sz="2400" err="1"/>
              <a:t>olet</a:t>
            </a:r>
            <a:r>
              <a:rPr lang="en-US" sz="2400"/>
              <a:t> </a:t>
            </a:r>
            <a:r>
              <a:rPr lang="en-US" sz="2400" err="1"/>
              <a:t>hyvä</a:t>
            </a:r>
            <a:r>
              <a:rPr lang="en-US" sz="2400"/>
              <a:t> </a:t>
            </a:r>
            <a:r>
              <a:rPr lang="en-US" sz="2400" err="1"/>
              <a:t>tähän</a:t>
            </a:r>
            <a:r>
              <a:rPr lang="en-US" sz="2400"/>
              <a:t> </a:t>
            </a:r>
            <a:r>
              <a:rPr lang="en-US" sz="2400" err="1"/>
              <a:t>työhön</a:t>
            </a:r>
            <a:endParaRPr lang="en-US" sz="2400" err="1">
              <a:cs typeface="Calibri"/>
            </a:endParaRPr>
          </a:p>
        </p:txBody>
      </p:sp>
      <p:pic>
        <p:nvPicPr>
          <p:cNvPr id="5" name="Picture 4" descr="Wall of advesive notes with one standing out">
            <a:extLst>
              <a:ext uri="{FF2B5EF4-FFF2-40B4-BE49-F238E27FC236}">
                <a16:creationId xmlns:a16="http://schemas.microsoft.com/office/drawing/2014/main" id="{836B43DD-08D1-5DC7-1820-9B6892064C83}"/>
              </a:ext>
            </a:extLst>
          </p:cNvPr>
          <p:cNvPicPr>
            <a:picLocks noChangeAspect="1"/>
          </p:cNvPicPr>
          <p:nvPr/>
        </p:nvPicPr>
        <p:blipFill rotWithShape="1">
          <a:blip r:embed="rId3">
            <a:extLst>
              <a:ext uri="{28A0092B-C50C-407E-A947-70E740481C1C}">
                <a14:useLocalDpi xmlns:a14="http://schemas.microsoft.com/office/drawing/2010/main"/>
              </a:ext>
            </a:extLst>
          </a:blip>
          <a:srcRect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1747726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28D26F-F63B-4470-A8D0-56F511372566}"/>
              </a:ext>
            </a:extLst>
          </p:cNvPr>
          <p:cNvSpPr>
            <a:spLocks noGrp="1"/>
          </p:cNvSpPr>
          <p:nvPr>
            <p:ph type="title"/>
          </p:nvPr>
        </p:nvSpPr>
        <p:spPr>
          <a:xfrm>
            <a:off x="838200" y="1486353"/>
            <a:ext cx="10290544" cy="1325563"/>
          </a:xfrm>
        </p:spPr>
        <p:txBody>
          <a:bodyPr lIns="91440" tIns="45720" rIns="91440" bIns="45720" anchor="t"/>
          <a:lstStyle/>
          <a:p>
            <a:r>
              <a:rPr lang="fi-FI"/>
              <a:t>Millaisia taitoja sinulla on? Esimerkkejä ns. pehmeistä ja kovista taidoista</a:t>
            </a:r>
          </a:p>
        </p:txBody>
      </p:sp>
      <p:sp>
        <p:nvSpPr>
          <p:cNvPr id="3" name="Content Placeholder 2">
            <a:extLst>
              <a:ext uri="{FF2B5EF4-FFF2-40B4-BE49-F238E27FC236}">
                <a16:creationId xmlns:a16="http://schemas.microsoft.com/office/drawing/2014/main" id="{3919EA25-F95A-48DA-92CF-FF7FF0B593CC}"/>
              </a:ext>
            </a:extLst>
          </p:cNvPr>
          <p:cNvSpPr>
            <a:spLocks noGrp="1"/>
          </p:cNvSpPr>
          <p:nvPr>
            <p:ph idx="1"/>
          </p:nvPr>
        </p:nvSpPr>
        <p:spPr>
          <a:xfrm>
            <a:off x="838200" y="2946853"/>
            <a:ext cx="3192379" cy="3497490"/>
          </a:xfrm>
          <a:solidFill>
            <a:schemeClr val="accent4">
              <a:lumMod val="20000"/>
              <a:lumOff val="80000"/>
            </a:schemeClr>
          </a:solidFill>
        </p:spPr>
        <p:txBody>
          <a:bodyPr/>
          <a:lstStyle/>
          <a:p>
            <a:r>
              <a:rPr lang="fi-FI"/>
              <a:t>Yhteistyö</a:t>
            </a:r>
          </a:p>
          <a:p>
            <a:r>
              <a:rPr lang="fi-FI"/>
              <a:t>Viestintä</a:t>
            </a:r>
          </a:p>
          <a:p>
            <a:r>
              <a:rPr lang="fi-FI"/>
              <a:t>Luovuus</a:t>
            </a:r>
          </a:p>
          <a:p>
            <a:r>
              <a:rPr lang="fi-FI"/>
              <a:t>Ongelmanratkaisu</a:t>
            </a:r>
          </a:p>
          <a:p>
            <a:r>
              <a:rPr lang="fi-FI"/>
              <a:t>Kansainvälisyys</a:t>
            </a:r>
          </a:p>
          <a:p>
            <a:r>
              <a:rPr lang="fi-FI"/>
              <a:t>Tarkkuus</a:t>
            </a:r>
          </a:p>
          <a:p>
            <a:r>
              <a:rPr lang="fi-FI"/>
              <a:t>Empatia</a:t>
            </a:r>
          </a:p>
          <a:p>
            <a:endParaRPr lang="fi-FI"/>
          </a:p>
        </p:txBody>
      </p:sp>
      <p:sp>
        <p:nvSpPr>
          <p:cNvPr id="4" name="Content Placeholder 2">
            <a:extLst>
              <a:ext uri="{FF2B5EF4-FFF2-40B4-BE49-F238E27FC236}">
                <a16:creationId xmlns:a16="http://schemas.microsoft.com/office/drawing/2014/main" id="{479BC2E4-BBCE-4549-B673-B195B8279D90}"/>
              </a:ext>
            </a:extLst>
          </p:cNvPr>
          <p:cNvSpPr txBox="1">
            <a:spLocks/>
          </p:cNvSpPr>
          <p:nvPr/>
        </p:nvSpPr>
        <p:spPr>
          <a:xfrm>
            <a:off x="7832558" y="2946853"/>
            <a:ext cx="3192379" cy="3497490"/>
          </a:xfrm>
          <a:prstGeom prst="rect">
            <a:avLst/>
          </a:prstGeom>
          <a:solidFill>
            <a:schemeClr val="accent4">
              <a:lumMod val="60000"/>
              <a:lumOff val="40000"/>
            </a:schemeClr>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i-FI"/>
              <a:t>Ohjelmointikielet</a:t>
            </a:r>
          </a:p>
          <a:p>
            <a:r>
              <a:rPr lang="fi-FI"/>
              <a:t>Tiedonlouhinta</a:t>
            </a:r>
          </a:p>
          <a:p>
            <a:r>
              <a:rPr lang="fi-FI"/>
              <a:t>Analytiikka</a:t>
            </a:r>
          </a:p>
          <a:p>
            <a:r>
              <a:rPr lang="fi-FI"/>
              <a:t>Design</a:t>
            </a:r>
          </a:p>
          <a:p>
            <a:r>
              <a:rPr lang="fi-FI"/>
              <a:t>Ketterä tuotanto</a:t>
            </a:r>
          </a:p>
          <a:p>
            <a:endParaRPr lang="fi-FI"/>
          </a:p>
          <a:p>
            <a:endParaRPr lang="fi-FI"/>
          </a:p>
        </p:txBody>
      </p:sp>
      <p:sp>
        <p:nvSpPr>
          <p:cNvPr id="5" name="Content Placeholder 2">
            <a:extLst>
              <a:ext uri="{FF2B5EF4-FFF2-40B4-BE49-F238E27FC236}">
                <a16:creationId xmlns:a16="http://schemas.microsoft.com/office/drawing/2014/main" id="{7040B8B4-DF5A-4C86-8ABF-EBE993C1E23B}"/>
              </a:ext>
            </a:extLst>
          </p:cNvPr>
          <p:cNvSpPr txBox="1">
            <a:spLocks/>
          </p:cNvSpPr>
          <p:nvPr/>
        </p:nvSpPr>
        <p:spPr>
          <a:xfrm>
            <a:off x="4335379" y="2946853"/>
            <a:ext cx="3192379" cy="3497490"/>
          </a:xfrm>
          <a:prstGeom prst="rect">
            <a:avLst/>
          </a:prstGeom>
          <a:solidFill>
            <a:schemeClr val="accent4">
              <a:lumMod val="40000"/>
              <a:lumOff val="60000"/>
            </a:schemeClr>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i-FI"/>
              <a:t>Vieraat kielet </a:t>
            </a:r>
          </a:p>
          <a:p>
            <a:r>
              <a:rPr lang="fi-FI"/>
              <a:t>Projektinhallinta</a:t>
            </a:r>
          </a:p>
          <a:p>
            <a:r>
              <a:rPr lang="fi-FI"/>
              <a:t>Asiakaspalvelu</a:t>
            </a:r>
          </a:p>
          <a:p>
            <a:r>
              <a:rPr lang="fi-FI"/>
              <a:t>Tietojenkäsittely-taidot</a:t>
            </a:r>
          </a:p>
          <a:p>
            <a:endParaRPr lang="fi-FI"/>
          </a:p>
        </p:txBody>
      </p:sp>
    </p:spTree>
    <p:extLst>
      <p:ext uri="{BB962C8B-B14F-4D97-AF65-F5344CB8AC3E}">
        <p14:creationId xmlns:p14="http://schemas.microsoft.com/office/powerpoint/2010/main" val="6000973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66CF18-40E1-4F35-C301-8EDA2AE0FACC}"/>
              </a:ext>
            </a:extLst>
          </p:cNvPr>
          <p:cNvSpPr>
            <a:spLocks noGrp="1"/>
          </p:cNvSpPr>
          <p:nvPr>
            <p:ph type="title"/>
          </p:nvPr>
        </p:nvSpPr>
        <p:spPr>
          <a:xfrm>
            <a:off x="524741" y="620392"/>
            <a:ext cx="4320636" cy="5504688"/>
          </a:xfrm>
        </p:spPr>
        <p:txBody>
          <a:bodyPr vert="horz" lIns="91440" tIns="45720" rIns="91440" bIns="45720" rtlCol="0" anchor="ctr">
            <a:normAutofit/>
          </a:bodyPr>
          <a:lstStyle/>
          <a:p>
            <a:r>
              <a:rPr lang="en-US" sz="6000" kern="1200" dirty="0" err="1">
                <a:solidFill>
                  <a:srgbClr val="002060"/>
                </a:solidFill>
                <a:latin typeface="+mj-lt"/>
                <a:ea typeface="+mj-ea"/>
                <a:cs typeface="+mj-cs"/>
              </a:rPr>
              <a:t>Keskustele</a:t>
            </a:r>
            <a:r>
              <a:rPr lang="en-US" sz="6000" kern="1200" dirty="0">
                <a:solidFill>
                  <a:srgbClr val="002060"/>
                </a:solidFill>
                <a:latin typeface="+mj-lt"/>
                <a:ea typeface="+mj-ea"/>
                <a:cs typeface="+mj-cs"/>
              </a:rPr>
              <a:t> </a:t>
            </a:r>
            <a:r>
              <a:rPr lang="en-US" sz="6000" kern="1200" dirty="0" err="1">
                <a:solidFill>
                  <a:srgbClr val="002060"/>
                </a:solidFill>
                <a:latin typeface="+mj-lt"/>
                <a:ea typeface="+mj-ea"/>
                <a:cs typeface="+mj-cs"/>
              </a:rPr>
              <a:t>vierustoverin</a:t>
            </a:r>
            <a:r>
              <a:rPr lang="en-US" sz="6000" kern="1200" dirty="0">
                <a:solidFill>
                  <a:srgbClr val="002060"/>
                </a:solidFill>
                <a:latin typeface="+mj-lt"/>
                <a:ea typeface="+mj-ea"/>
                <a:cs typeface="+mj-cs"/>
              </a:rPr>
              <a:t> </a:t>
            </a:r>
            <a:r>
              <a:rPr lang="en-US" sz="6000" kern="1200" dirty="0" err="1">
                <a:solidFill>
                  <a:srgbClr val="002060"/>
                </a:solidFill>
                <a:latin typeface="+mj-lt"/>
                <a:ea typeface="+mj-ea"/>
                <a:cs typeface="+mj-cs"/>
              </a:rPr>
              <a:t>kanssa</a:t>
            </a:r>
            <a:endParaRPr lang="en-US" sz="6000" kern="1200" dirty="0">
              <a:solidFill>
                <a:srgbClr val="002060"/>
              </a:solidFill>
              <a:latin typeface="+mj-lt"/>
              <a:ea typeface="+mj-ea"/>
              <a:cs typeface="+mj-cs"/>
            </a:endParaRPr>
          </a:p>
        </p:txBody>
      </p:sp>
      <p:graphicFrame>
        <p:nvGraphicFramePr>
          <p:cNvPr id="5" name="Content Placeholder 2">
            <a:extLst>
              <a:ext uri="{FF2B5EF4-FFF2-40B4-BE49-F238E27FC236}">
                <a16:creationId xmlns:a16="http://schemas.microsoft.com/office/drawing/2014/main" id="{0AC7E9A7-6B53-F0D4-EEAD-866CB65D603E}"/>
              </a:ext>
            </a:extLst>
          </p:cNvPr>
          <p:cNvGraphicFramePr>
            <a:graphicFrameLocks noGrp="1"/>
          </p:cNvGraphicFramePr>
          <p:nvPr>
            <p:ph idx="1"/>
          </p:nvPr>
        </p:nvGraphicFramePr>
        <p:xfrm>
          <a:off x="5468389" y="620392"/>
          <a:ext cx="6263640" cy="55046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729182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1A827-5736-888F-83F0-78A62744941D}"/>
              </a:ext>
            </a:extLst>
          </p:cNvPr>
          <p:cNvSpPr>
            <a:spLocks noGrp="1"/>
          </p:cNvSpPr>
          <p:nvPr>
            <p:ph type="title"/>
          </p:nvPr>
        </p:nvSpPr>
        <p:spPr>
          <a:xfrm>
            <a:off x="564666" y="1114021"/>
            <a:ext cx="4368602" cy="1956841"/>
          </a:xfrm>
        </p:spPr>
        <p:txBody>
          <a:bodyPr vert="horz" lIns="91440" tIns="45720" rIns="91440" bIns="45720" rtlCol="0" anchor="b">
            <a:normAutofit/>
          </a:bodyPr>
          <a:lstStyle/>
          <a:p>
            <a:r>
              <a:rPr lang="en-US" sz="4200"/>
              <a:t>Kirjoita ylös, missä olet hyvä? Millaisia taitoja sinulla on?</a:t>
            </a:r>
          </a:p>
        </p:txBody>
      </p:sp>
      <p:sp>
        <p:nvSpPr>
          <p:cNvPr id="3" name="Content Placeholder 2">
            <a:extLst>
              <a:ext uri="{FF2B5EF4-FFF2-40B4-BE49-F238E27FC236}">
                <a16:creationId xmlns:a16="http://schemas.microsoft.com/office/drawing/2014/main" id="{4EF821F3-8868-910D-CF5F-A03513B88046}"/>
              </a:ext>
            </a:extLst>
          </p:cNvPr>
          <p:cNvSpPr>
            <a:spLocks noGrp="1"/>
          </p:cNvSpPr>
          <p:nvPr>
            <p:ph idx="1"/>
          </p:nvPr>
        </p:nvSpPr>
        <p:spPr>
          <a:xfrm>
            <a:off x="564666" y="3429000"/>
            <a:ext cx="4243589" cy="3320668"/>
          </a:xfrm>
        </p:spPr>
        <p:txBody>
          <a:bodyPr vert="horz" lIns="91440" tIns="45720" rIns="91440" bIns="45720" rtlCol="0">
            <a:normAutofit/>
          </a:bodyPr>
          <a:lstStyle/>
          <a:p>
            <a:r>
              <a:rPr lang="en-US" sz="2000"/>
              <a:t>Kirjoita yksi taito per post-it-lappu</a:t>
            </a:r>
          </a:p>
          <a:p>
            <a:r>
              <a:rPr lang="en-US" sz="2000"/>
              <a:t>Kirjoita jokaisen taidon yhteyteen, miten olet käyttänyt taitoa, miten se näkyy työssäsi tai miten olet sen oppinut</a:t>
            </a:r>
          </a:p>
          <a:p>
            <a:endParaRPr lang="en-US" sz="2000"/>
          </a:p>
          <a:p>
            <a:r>
              <a:rPr lang="en-US" sz="2000"/>
              <a:t>TAVOITE: Sanoittaa taitosi uskottavasti ja käytännönläheisesti</a:t>
            </a:r>
          </a:p>
        </p:txBody>
      </p:sp>
      <p:pic>
        <p:nvPicPr>
          <p:cNvPr id="5" name="Picture 4" descr="Teknisen alan opiskelija harjoittelee">
            <a:extLst>
              <a:ext uri="{FF2B5EF4-FFF2-40B4-BE49-F238E27FC236}">
                <a16:creationId xmlns:a16="http://schemas.microsoft.com/office/drawing/2014/main" id="{91F9EAED-1118-477B-B6BE-4922781E76EA}"/>
              </a:ext>
            </a:extLst>
          </p:cNvPr>
          <p:cNvPicPr>
            <a:picLocks noChangeAspect="1"/>
          </p:cNvPicPr>
          <p:nvPr/>
        </p:nvPicPr>
        <p:blipFill rotWithShape="1">
          <a:blip r:embed="rId3">
            <a:extLst>
              <a:ext uri="{28A0092B-C50C-407E-A947-70E740481C1C}">
                <a14:useLocalDpi xmlns:a14="http://schemas.microsoft.com/office/drawing/2010/main"/>
              </a:ext>
            </a:extLst>
          </a:blip>
          <a:srcRect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5227560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31BAF529-D175-8941-B82F-3837A2E80396}"/>
              </a:ext>
            </a:extLst>
          </p:cNvPr>
          <p:cNvPicPr>
            <a:picLocks noChangeAspect="1"/>
          </p:cNvPicPr>
          <p:nvPr/>
        </p:nvPicPr>
        <p:blipFill rotWithShape="1">
          <a:blip r:embed="rId2">
            <a:extLst>
              <a:ext uri="{28A0092B-C50C-407E-A947-70E740481C1C}">
                <a14:useLocalDpi xmlns:a14="http://schemas.microsoft.com/office/drawing/2010/main"/>
              </a:ext>
            </a:extLst>
          </a:blip>
          <a:srcRect r="-1"/>
          <a:stretch/>
        </p:blipFill>
        <p:spPr>
          <a:xfrm>
            <a:off x="8473656" y="1358858"/>
            <a:ext cx="3718344" cy="5521157"/>
          </a:xfrm>
          <a:custGeom>
            <a:avLst/>
            <a:gdLst/>
            <a:ahLst/>
            <a:cxnLst/>
            <a:rect l="l" t="t" r="r" b="b"/>
            <a:pathLst>
              <a:path w="4827922" h="6858000">
                <a:moveTo>
                  <a:pt x="4441" y="0"/>
                </a:moveTo>
                <a:lnTo>
                  <a:pt x="4827922" y="0"/>
                </a:lnTo>
                <a:lnTo>
                  <a:pt x="4827922" y="6858000"/>
                </a:lnTo>
                <a:lnTo>
                  <a:pt x="0" y="6858000"/>
                </a:lnTo>
                <a:lnTo>
                  <a:pt x="106674" y="6638378"/>
                </a:lnTo>
                <a:cubicBezTo>
                  <a:pt x="530028" y="5720938"/>
                  <a:pt x="777229" y="4614948"/>
                  <a:pt x="777229" y="3424428"/>
                </a:cubicBezTo>
                <a:cubicBezTo>
                  <a:pt x="777229" y="2233909"/>
                  <a:pt x="530028" y="1127919"/>
                  <a:pt x="106674" y="210478"/>
                </a:cubicBezTo>
                <a:close/>
              </a:path>
            </a:pathLst>
          </a:custGeom>
        </p:spPr>
      </p:pic>
      <p:pic>
        <p:nvPicPr>
          <p:cNvPr id="4" name="Picture 4">
            <a:extLst>
              <a:ext uri="{FF2B5EF4-FFF2-40B4-BE49-F238E27FC236}">
                <a16:creationId xmlns:a16="http://schemas.microsoft.com/office/drawing/2014/main" id="{20B91EE7-1D26-0A26-68CB-75963CAB0979}"/>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4950833" y="1336860"/>
            <a:ext cx="3990396" cy="5507788"/>
          </a:xfrm>
          <a:custGeom>
            <a:avLst/>
            <a:gdLst/>
            <a:ahLst/>
            <a:cxnLst/>
            <a:rect l="l" t="t" r="r" b="b"/>
            <a:pathLst>
              <a:path w="4966290" h="6857999">
                <a:moveTo>
                  <a:pt x="0" y="0"/>
                </a:moveTo>
                <a:lnTo>
                  <a:pt x="4188230" y="0"/>
                </a:lnTo>
                <a:lnTo>
                  <a:pt x="4295735" y="210478"/>
                </a:lnTo>
                <a:cubicBezTo>
                  <a:pt x="4719089" y="1127919"/>
                  <a:pt x="4966290" y="2233909"/>
                  <a:pt x="4966290" y="3424428"/>
                </a:cubicBezTo>
                <a:cubicBezTo>
                  <a:pt x="4966290" y="4614948"/>
                  <a:pt x="4719089" y="5720938"/>
                  <a:pt x="4295735" y="6638378"/>
                </a:cubicBezTo>
                <a:lnTo>
                  <a:pt x="4183560" y="6857999"/>
                </a:lnTo>
                <a:lnTo>
                  <a:pt x="53039" y="6857999"/>
                </a:lnTo>
                <a:lnTo>
                  <a:pt x="132047" y="6695338"/>
                </a:lnTo>
                <a:cubicBezTo>
                  <a:pt x="555401" y="5777898"/>
                  <a:pt x="802602" y="4671908"/>
                  <a:pt x="802602" y="3481388"/>
                </a:cubicBezTo>
                <a:cubicBezTo>
                  <a:pt x="802602" y="2191659"/>
                  <a:pt x="512484" y="1001134"/>
                  <a:pt x="22579" y="42066"/>
                </a:cubicBezTo>
                <a:close/>
              </a:path>
            </a:pathLst>
          </a:custGeom>
        </p:spPr>
      </p:pic>
      <p:sp>
        <p:nvSpPr>
          <p:cNvPr id="2" name="Title 1">
            <a:extLst>
              <a:ext uri="{FF2B5EF4-FFF2-40B4-BE49-F238E27FC236}">
                <a16:creationId xmlns:a16="http://schemas.microsoft.com/office/drawing/2014/main" id="{7678FF5D-5A63-4287-9752-4A2870D539A0}"/>
              </a:ext>
            </a:extLst>
          </p:cNvPr>
          <p:cNvSpPr>
            <a:spLocks noGrp="1"/>
          </p:cNvSpPr>
          <p:nvPr>
            <p:ph type="title"/>
          </p:nvPr>
        </p:nvSpPr>
        <p:spPr>
          <a:xfrm>
            <a:off x="448056" y="1239253"/>
            <a:ext cx="4047767" cy="767348"/>
          </a:xfrm>
        </p:spPr>
        <p:txBody>
          <a:bodyPr vert="horz" lIns="91440" tIns="45720" rIns="91440" bIns="45720" rtlCol="0" anchor="ctr">
            <a:normAutofit/>
          </a:bodyPr>
          <a:lstStyle/>
          <a:p>
            <a:r>
              <a:rPr lang="en-US" sz="3600"/>
              <a:t>Lopuksi </a:t>
            </a:r>
            <a:endParaRPr lang="en-US" sz="3600" kern="1200">
              <a:latin typeface="+mj-lt"/>
              <a:cs typeface="Calibri Light"/>
            </a:endParaRPr>
          </a:p>
        </p:txBody>
      </p:sp>
      <p:sp>
        <p:nvSpPr>
          <p:cNvPr id="3" name="Content Placeholder 2">
            <a:extLst>
              <a:ext uri="{FF2B5EF4-FFF2-40B4-BE49-F238E27FC236}">
                <a16:creationId xmlns:a16="http://schemas.microsoft.com/office/drawing/2014/main" id="{61CEFD02-ACCC-4CDD-AF04-34B4F3797C19}"/>
              </a:ext>
            </a:extLst>
          </p:cNvPr>
          <p:cNvSpPr>
            <a:spLocks noGrp="1"/>
          </p:cNvSpPr>
          <p:nvPr>
            <p:ph idx="1"/>
          </p:nvPr>
        </p:nvSpPr>
        <p:spPr>
          <a:xfrm>
            <a:off x="448056" y="2128775"/>
            <a:ext cx="4711898" cy="4328924"/>
          </a:xfrm>
        </p:spPr>
        <p:txBody>
          <a:bodyPr vert="horz" lIns="91440" tIns="45720" rIns="91440" bIns="45720" rtlCol="0" anchor="t">
            <a:noAutofit/>
          </a:bodyPr>
          <a:lstStyle/>
          <a:p>
            <a:r>
              <a:rPr lang="fi-FI" sz="2600"/>
              <a:t>Jatka Taitoposterin täyttämistä kotona ja päivitä uusien taitojen kertyessä</a:t>
            </a:r>
          </a:p>
          <a:p>
            <a:r>
              <a:rPr lang="fi-FI" sz="2600"/>
              <a:t>Kerää kaikki post-it-laput posteriksi ja saat työnhakua varten helposti muokattavan ja hyödynnettävän työkalun</a:t>
            </a:r>
            <a:endParaRPr lang="fi-FI" sz="2600">
              <a:cs typeface="Calibri"/>
            </a:endParaRPr>
          </a:p>
          <a:p>
            <a:r>
              <a:rPr lang="fi-FI" sz="2600"/>
              <a:t>Muista muokata työhakemus haettavan tehtävän ja yrityksen tarpeisiin</a:t>
            </a:r>
            <a:endParaRPr lang="en-US" sz="2600" err="1"/>
          </a:p>
        </p:txBody>
      </p:sp>
      <p:sp>
        <p:nvSpPr>
          <p:cNvPr id="6" name="TextBox 5">
            <a:extLst>
              <a:ext uri="{FF2B5EF4-FFF2-40B4-BE49-F238E27FC236}">
                <a16:creationId xmlns:a16="http://schemas.microsoft.com/office/drawing/2014/main" id="{880F3FAD-64FB-4CC3-9F72-3DB9152A032E}"/>
              </a:ext>
            </a:extLst>
          </p:cNvPr>
          <p:cNvSpPr txBox="1"/>
          <p:nvPr/>
        </p:nvSpPr>
        <p:spPr>
          <a:xfrm>
            <a:off x="5159954" y="6457699"/>
            <a:ext cx="2507786" cy="369332"/>
          </a:xfrm>
          <a:prstGeom prst="rect">
            <a:avLst/>
          </a:prstGeom>
          <a:noFill/>
        </p:spPr>
        <p:txBody>
          <a:bodyPr wrap="square" rtlCol="0">
            <a:spAutoFit/>
          </a:bodyPr>
          <a:lstStyle/>
          <a:p>
            <a:r>
              <a:rPr lang="fi-FI">
                <a:solidFill>
                  <a:schemeClr val="accent2"/>
                </a:solidFill>
              </a:rPr>
              <a:t>Kuva: Andrea Piacquadio</a:t>
            </a:r>
          </a:p>
        </p:txBody>
      </p:sp>
      <p:sp>
        <p:nvSpPr>
          <p:cNvPr id="7" name="TextBox 6">
            <a:extLst>
              <a:ext uri="{FF2B5EF4-FFF2-40B4-BE49-F238E27FC236}">
                <a16:creationId xmlns:a16="http://schemas.microsoft.com/office/drawing/2014/main" id="{898E79E4-5ECC-4527-B1F0-0F10DA3F80B5}"/>
              </a:ext>
            </a:extLst>
          </p:cNvPr>
          <p:cNvSpPr txBox="1"/>
          <p:nvPr/>
        </p:nvSpPr>
        <p:spPr>
          <a:xfrm>
            <a:off x="10490130" y="6457699"/>
            <a:ext cx="2507786" cy="369332"/>
          </a:xfrm>
          <a:prstGeom prst="rect">
            <a:avLst/>
          </a:prstGeom>
          <a:noFill/>
        </p:spPr>
        <p:txBody>
          <a:bodyPr wrap="square" rtlCol="0">
            <a:spAutoFit/>
          </a:bodyPr>
          <a:lstStyle/>
          <a:p>
            <a:r>
              <a:rPr lang="fi-FI">
                <a:solidFill>
                  <a:schemeClr val="accent2"/>
                </a:solidFill>
              </a:rPr>
              <a:t>Kuva: Zainul Faki</a:t>
            </a:r>
          </a:p>
        </p:txBody>
      </p:sp>
    </p:spTree>
    <p:extLst>
      <p:ext uri="{BB962C8B-B14F-4D97-AF65-F5344CB8AC3E}">
        <p14:creationId xmlns:p14="http://schemas.microsoft.com/office/powerpoint/2010/main" val="19398177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111D2C-4066-9648-8B4F-B7B52CE43A55}"/>
              </a:ext>
            </a:extLst>
          </p:cNvPr>
          <p:cNvSpPr>
            <a:spLocks noGrp="1"/>
          </p:cNvSpPr>
          <p:nvPr>
            <p:ph type="title"/>
          </p:nvPr>
        </p:nvSpPr>
        <p:spPr>
          <a:xfrm>
            <a:off x="4965430" y="629268"/>
            <a:ext cx="6586491" cy="1286160"/>
          </a:xfrm>
        </p:spPr>
        <p:txBody>
          <a:bodyPr vert="horz" lIns="91440" tIns="45720" rIns="91440" bIns="45720" rtlCol="0" anchor="b">
            <a:normAutofit/>
          </a:bodyPr>
          <a:lstStyle/>
          <a:p>
            <a:r>
              <a:rPr lang="en-US"/>
              <a:t>Ohjelma 5.4.</a:t>
            </a:r>
          </a:p>
        </p:txBody>
      </p:sp>
      <p:sp>
        <p:nvSpPr>
          <p:cNvPr id="3" name="Content Placeholder 2">
            <a:extLst>
              <a:ext uri="{FF2B5EF4-FFF2-40B4-BE49-F238E27FC236}">
                <a16:creationId xmlns:a16="http://schemas.microsoft.com/office/drawing/2014/main" id="{22C228BE-74BA-0943-9B37-9EFD60ACA3B0}"/>
              </a:ext>
            </a:extLst>
          </p:cNvPr>
          <p:cNvSpPr>
            <a:spLocks noGrp="1"/>
          </p:cNvSpPr>
          <p:nvPr>
            <p:ph idx="1"/>
          </p:nvPr>
        </p:nvSpPr>
        <p:spPr>
          <a:xfrm>
            <a:off x="4965431" y="2438400"/>
            <a:ext cx="6586489" cy="3785419"/>
          </a:xfrm>
        </p:spPr>
        <p:txBody>
          <a:bodyPr vert="horz" lIns="91440" tIns="45720" rIns="91440" bIns="45720" rtlCol="0">
            <a:normAutofit lnSpcReduction="10000"/>
          </a:bodyPr>
          <a:lstStyle/>
          <a:p>
            <a:r>
              <a:rPr lang="en-US" sz="2000"/>
              <a:t>13:15 </a:t>
            </a:r>
            <a:r>
              <a:rPr lang="en-US" sz="2000" b="1"/>
              <a:t>Ohjelma alkaa: Tervetuloa, käytännön asioita, esittely</a:t>
            </a:r>
          </a:p>
          <a:p>
            <a:r>
              <a:rPr lang="en-US" sz="2000"/>
              <a:t>13:30 </a:t>
            </a:r>
            <a:r>
              <a:rPr lang="en-US" sz="2000" b="1"/>
              <a:t>Uradeitti: keskusteluharjoitus päätöksentekoon vaikuttavista tekijöistä</a:t>
            </a:r>
          </a:p>
          <a:p>
            <a:r>
              <a:rPr lang="en-US" sz="2000"/>
              <a:t>14:10 </a:t>
            </a:r>
            <a:r>
              <a:rPr lang="en-US" sz="2000" b="1"/>
              <a:t>Sarjakuvat urapolulta</a:t>
            </a:r>
          </a:p>
          <a:p>
            <a:r>
              <a:rPr lang="en-US" sz="2000"/>
              <a:t>14:30 Tauko</a:t>
            </a:r>
          </a:p>
          <a:p>
            <a:r>
              <a:rPr lang="en-US" sz="2000"/>
              <a:t>14:45 Esitys tasa-arvosta tekniikan aloilla: Careers in technology – equal or not?, Susanna Bairoh, TEK</a:t>
            </a:r>
          </a:p>
          <a:p>
            <a:r>
              <a:rPr lang="en-US" sz="2000"/>
              <a:t>15:30 Päivän koonti ja valmistautuminen seuraavaan tapaamiseen</a:t>
            </a:r>
          </a:p>
          <a:p>
            <a:r>
              <a:rPr lang="en-US" sz="2000"/>
              <a:t>15:45 Mahdollisuus jäädä juttelemaan opintovalinnoista</a:t>
            </a:r>
          </a:p>
        </p:txBody>
      </p:sp>
      <p:pic>
        <p:nvPicPr>
          <p:cNvPr id="6" name="Picture 5" descr="A woman in the laboratory">
            <a:extLst>
              <a:ext uri="{FF2B5EF4-FFF2-40B4-BE49-F238E27FC236}">
                <a16:creationId xmlns:a16="http://schemas.microsoft.com/office/drawing/2014/main" id="{0A1540D0-4206-465D-933F-0711214DAF4B}"/>
              </a:ext>
            </a:extLst>
          </p:cNvPr>
          <p:cNvPicPr>
            <a:picLocks noChangeAspect="1"/>
          </p:cNvPicPr>
          <p:nvPr/>
        </p:nvPicPr>
        <p:blipFill rotWithShape="1">
          <a:blip r:embed="rId3">
            <a:extLst>
              <a:ext uri="{28A0092B-C50C-407E-A947-70E740481C1C}">
                <a14:useLocalDpi xmlns:a14="http://schemas.microsoft.com/office/drawing/2010/main"/>
              </a:ext>
            </a:extLst>
          </a:blip>
          <a:srcRect b="-1"/>
          <a:stretch/>
        </p:blipFill>
        <p:spPr>
          <a:xfrm>
            <a:off x="20" y="10"/>
            <a:ext cx="4635571" cy="6857990"/>
          </a:xfrm>
          <a:prstGeom prst="rect">
            <a:avLst/>
          </a:prstGeom>
          <a:effectLst/>
        </p:spPr>
      </p:pic>
    </p:spTree>
    <p:extLst>
      <p:ext uri="{BB962C8B-B14F-4D97-AF65-F5344CB8AC3E}">
        <p14:creationId xmlns:p14="http://schemas.microsoft.com/office/powerpoint/2010/main" val="9200137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2F7570-CDF9-DB2C-449F-D92DA8D93366}"/>
              </a:ext>
            </a:extLst>
          </p:cNvPr>
          <p:cNvSpPr>
            <a:spLocks noGrp="1"/>
          </p:cNvSpPr>
          <p:nvPr>
            <p:ph type="title"/>
          </p:nvPr>
        </p:nvSpPr>
        <p:spPr/>
        <p:txBody>
          <a:bodyPr lIns="91440" tIns="45720" rIns="91440" bIns="45720" anchor="t"/>
          <a:lstStyle/>
          <a:p>
            <a:r>
              <a:rPr lang="en-US">
                <a:cs typeface="Calibri Light"/>
              </a:rPr>
              <a:t>Harjoitus työhaastatteluun: </a:t>
            </a:r>
            <a:br>
              <a:rPr lang="en-US">
                <a:cs typeface="Calibri Light"/>
              </a:rPr>
            </a:br>
            <a:r>
              <a:rPr lang="en-US">
                <a:cs typeface="Calibri Light"/>
              </a:rPr>
              <a:t>STAR-menetelmän käyttö</a:t>
            </a:r>
            <a:endParaRPr lang="en-US"/>
          </a:p>
        </p:txBody>
      </p:sp>
      <p:sp>
        <p:nvSpPr>
          <p:cNvPr id="3" name="Content Placeholder 2">
            <a:extLst>
              <a:ext uri="{FF2B5EF4-FFF2-40B4-BE49-F238E27FC236}">
                <a16:creationId xmlns:a16="http://schemas.microsoft.com/office/drawing/2014/main" id="{FB6CAC98-B74C-715D-9235-558520E3DC4E}"/>
              </a:ext>
            </a:extLst>
          </p:cNvPr>
          <p:cNvSpPr>
            <a:spLocks noGrp="1"/>
          </p:cNvSpPr>
          <p:nvPr>
            <p:ph idx="1"/>
          </p:nvPr>
        </p:nvSpPr>
        <p:spPr/>
        <p:txBody>
          <a:bodyPr lIns="91440" tIns="45720" rIns="91440" bIns="45720" anchor="t"/>
          <a:lstStyle/>
          <a:p>
            <a:r>
              <a:rPr lang="en-US">
                <a:cs typeface="Calibri"/>
              </a:rPr>
              <a:t>Valitse yksi taidoistasi esimerkiksi </a:t>
            </a:r>
          </a:p>
          <a:p>
            <a:r>
              <a:rPr lang="en-US">
                <a:ea typeface="+mn-lt"/>
                <a:cs typeface="+mn-lt"/>
              </a:rPr>
              <a:t>Missä tilanteessa olet käyttänyt taitoa? (opinnoissa / aiemmassa työssä / harrastuksissa…) -&gt; kerro tarina STAR-menetelmällä! </a:t>
            </a:r>
          </a:p>
          <a:p>
            <a:r>
              <a:rPr lang="en-US" b="1">
                <a:cs typeface="Calibri"/>
              </a:rPr>
              <a:t>Situation - tilanne</a:t>
            </a:r>
            <a:r>
              <a:rPr lang="en-US">
                <a:cs typeface="Calibri"/>
              </a:rPr>
              <a:t>: Kerro tausta esimerkillesi</a:t>
            </a:r>
          </a:p>
          <a:p>
            <a:r>
              <a:rPr lang="en-US" b="1">
                <a:cs typeface="Calibri"/>
              </a:rPr>
              <a:t>Task - tehtävä</a:t>
            </a:r>
            <a:r>
              <a:rPr lang="en-US">
                <a:cs typeface="Calibri"/>
              </a:rPr>
              <a:t>: Mikä oli tehtävä ja sinun roolisi?</a:t>
            </a:r>
          </a:p>
          <a:p>
            <a:r>
              <a:rPr lang="en-US" b="1">
                <a:cs typeface="Calibri"/>
              </a:rPr>
              <a:t>Action - toiminta</a:t>
            </a:r>
            <a:r>
              <a:rPr lang="en-US">
                <a:cs typeface="Calibri"/>
              </a:rPr>
              <a:t>: Mitä teit?</a:t>
            </a:r>
          </a:p>
          <a:p>
            <a:r>
              <a:rPr lang="en-US" b="1">
                <a:cs typeface="Calibri"/>
              </a:rPr>
              <a:t>Result - tulos</a:t>
            </a:r>
            <a:r>
              <a:rPr lang="en-US">
                <a:cs typeface="Calibri"/>
              </a:rPr>
              <a:t>: Mitä sait aikaan? Miten onnistuit? Mitä opit?</a:t>
            </a:r>
          </a:p>
        </p:txBody>
      </p:sp>
      <p:pic>
        <p:nvPicPr>
          <p:cNvPr id="8" name="Graphic 7" descr="Stars with solid fill">
            <a:extLst>
              <a:ext uri="{FF2B5EF4-FFF2-40B4-BE49-F238E27FC236}">
                <a16:creationId xmlns:a16="http://schemas.microsoft.com/office/drawing/2014/main" id="{B6F7836B-15EE-424F-92A6-483FD9D4696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425542" y="764266"/>
            <a:ext cx="2561772" cy="2561772"/>
          </a:xfrm>
          <a:prstGeom prst="rect">
            <a:avLst/>
          </a:prstGeom>
        </p:spPr>
      </p:pic>
      <p:sp>
        <p:nvSpPr>
          <p:cNvPr id="4" name="TextBox 3">
            <a:extLst>
              <a:ext uri="{FF2B5EF4-FFF2-40B4-BE49-F238E27FC236}">
                <a16:creationId xmlns:a16="http://schemas.microsoft.com/office/drawing/2014/main" id="{D6A96A60-6D36-4A5D-9351-12E6F475D292}"/>
              </a:ext>
            </a:extLst>
          </p:cNvPr>
          <p:cNvSpPr txBox="1"/>
          <p:nvPr/>
        </p:nvSpPr>
        <p:spPr>
          <a:xfrm>
            <a:off x="8867274" y="4367463"/>
            <a:ext cx="2561772" cy="1200329"/>
          </a:xfrm>
          <a:custGeom>
            <a:avLst/>
            <a:gdLst>
              <a:gd name="connsiteX0" fmla="*/ 0 w 2561772"/>
              <a:gd name="connsiteY0" fmla="*/ 0 h 1200329"/>
              <a:gd name="connsiteX1" fmla="*/ 589208 w 2561772"/>
              <a:gd name="connsiteY1" fmla="*/ 0 h 1200329"/>
              <a:gd name="connsiteX2" fmla="*/ 1255268 w 2561772"/>
              <a:gd name="connsiteY2" fmla="*/ 0 h 1200329"/>
              <a:gd name="connsiteX3" fmla="*/ 1870094 w 2561772"/>
              <a:gd name="connsiteY3" fmla="*/ 0 h 1200329"/>
              <a:gd name="connsiteX4" fmla="*/ 2561772 w 2561772"/>
              <a:gd name="connsiteY4" fmla="*/ 0 h 1200329"/>
              <a:gd name="connsiteX5" fmla="*/ 2561772 w 2561772"/>
              <a:gd name="connsiteY5" fmla="*/ 576158 h 1200329"/>
              <a:gd name="connsiteX6" fmla="*/ 2561772 w 2561772"/>
              <a:gd name="connsiteY6" fmla="*/ 1200329 h 1200329"/>
              <a:gd name="connsiteX7" fmla="*/ 1946947 w 2561772"/>
              <a:gd name="connsiteY7" fmla="*/ 1200329 h 1200329"/>
              <a:gd name="connsiteX8" fmla="*/ 1255268 w 2561772"/>
              <a:gd name="connsiteY8" fmla="*/ 1200329 h 1200329"/>
              <a:gd name="connsiteX9" fmla="*/ 640443 w 2561772"/>
              <a:gd name="connsiteY9" fmla="*/ 1200329 h 1200329"/>
              <a:gd name="connsiteX10" fmla="*/ 0 w 2561772"/>
              <a:gd name="connsiteY10" fmla="*/ 1200329 h 1200329"/>
              <a:gd name="connsiteX11" fmla="*/ 0 w 2561772"/>
              <a:gd name="connsiteY11" fmla="*/ 576158 h 1200329"/>
              <a:gd name="connsiteX12" fmla="*/ 0 w 2561772"/>
              <a:gd name="connsiteY12" fmla="*/ 0 h 1200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61772" h="1200329" extrusionOk="0">
                <a:moveTo>
                  <a:pt x="0" y="0"/>
                </a:moveTo>
                <a:cubicBezTo>
                  <a:pt x="231618" y="970"/>
                  <a:pt x="338759" y="-18607"/>
                  <a:pt x="589208" y="0"/>
                </a:cubicBezTo>
                <a:cubicBezTo>
                  <a:pt x="839657" y="18607"/>
                  <a:pt x="958503" y="-9452"/>
                  <a:pt x="1255268" y="0"/>
                </a:cubicBezTo>
                <a:cubicBezTo>
                  <a:pt x="1552033" y="9452"/>
                  <a:pt x="1631291" y="-15965"/>
                  <a:pt x="1870094" y="0"/>
                </a:cubicBezTo>
                <a:cubicBezTo>
                  <a:pt x="2108897" y="15965"/>
                  <a:pt x="2250223" y="-15844"/>
                  <a:pt x="2561772" y="0"/>
                </a:cubicBezTo>
                <a:cubicBezTo>
                  <a:pt x="2541142" y="244419"/>
                  <a:pt x="2563918" y="348269"/>
                  <a:pt x="2561772" y="576158"/>
                </a:cubicBezTo>
                <a:cubicBezTo>
                  <a:pt x="2559626" y="804047"/>
                  <a:pt x="2581837" y="990917"/>
                  <a:pt x="2561772" y="1200329"/>
                </a:cubicBezTo>
                <a:cubicBezTo>
                  <a:pt x="2433919" y="1221027"/>
                  <a:pt x="2206277" y="1195291"/>
                  <a:pt x="1946947" y="1200329"/>
                </a:cubicBezTo>
                <a:cubicBezTo>
                  <a:pt x="1687618" y="1205367"/>
                  <a:pt x="1544662" y="1195323"/>
                  <a:pt x="1255268" y="1200329"/>
                </a:cubicBezTo>
                <a:cubicBezTo>
                  <a:pt x="965874" y="1205335"/>
                  <a:pt x="847861" y="1197492"/>
                  <a:pt x="640443" y="1200329"/>
                </a:cubicBezTo>
                <a:cubicBezTo>
                  <a:pt x="433026" y="1203166"/>
                  <a:pt x="217054" y="1183724"/>
                  <a:pt x="0" y="1200329"/>
                </a:cubicBezTo>
                <a:cubicBezTo>
                  <a:pt x="-6957" y="1010612"/>
                  <a:pt x="-23334" y="812822"/>
                  <a:pt x="0" y="576158"/>
                </a:cubicBezTo>
                <a:cubicBezTo>
                  <a:pt x="23334" y="339494"/>
                  <a:pt x="-20585" y="233350"/>
                  <a:pt x="0" y="0"/>
                </a:cubicBezTo>
                <a:close/>
              </a:path>
            </a:pathLst>
          </a:custGeom>
          <a:noFill/>
          <a:ln w="28575">
            <a:solidFill>
              <a:schemeClr val="accent2">
                <a:lumMod val="75000"/>
              </a:schemeClr>
            </a:solidFill>
            <a:extLst>
              <a:ext uri="{C807C97D-BFC1-408E-A445-0C87EB9F89A2}">
                <ask:lineSketchStyleProps xmlns:ask="http://schemas.microsoft.com/office/drawing/2018/sketchyshapes" sd="1052758423">
                  <a:prstGeom prst="rect">
                    <a:avLst/>
                  </a:prstGeom>
                  <ask:type>
                    <ask:lineSketchFreehand/>
                  </ask:type>
                </ask:lineSketchStyleProps>
              </a:ext>
            </a:extLst>
          </a:ln>
        </p:spPr>
        <p:txBody>
          <a:bodyPr wrap="square" rtlCol="0">
            <a:spAutoFit/>
          </a:bodyPr>
          <a:lstStyle/>
          <a:p>
            <a:r>
              <a:rPr lang="fi-FI"/>
              <a:t>Lue lisää: </a:t>
            </a:r>
            <a:r>
              <a:rPr lang="fi-FI">
                <a:hlinkClick r:id="rId4"/>
              </a:rPr>
              <a:t>https://www.mindtools.com/pages/article/STAR-method.htm</a:t>
            </a:r>
            <a:r>
              <a:rPr lang="fi-FI"/>
              <a:t> </a:t>
            </a:r>
          </a:p>
        </p:txBody>
      </p:sp>
    </p:spTree>
    <p:extLst>
      <p:ext uri="{BB962C8B-B14F-4D97-AF65-F5344CB8AC3E}">
        <p14:creationId xmlns:p14="http://schemas.microsoft.com/office/powerpoint/2010/main" val="28123341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ACFBD5-2CCC-47F8-AF3B-1216B755549F}"/>
              </a:ext>
            </a:extLst>
          </p:cNvPr>
          <p:cNvSpPr>
            <a:spLocks noGrp="1"/>
          </p:cNvSpPr>
          <p:nvPr>
            <p:ph type="title"/>
          </p:nvPr>
        </p:nvSpPr>
        <p:spPr>
          <a:xfrm>
            <a:off x="838200" y="1151429"/>
            <a:ext cx="10515600" cy="1097190"/>
          </a:xfrm>
        </p:spPr>
        <p:txBody>
          <a:bodyPr lIns="91440" tIns="45720" rIns="91440" bIns="45720" anchor="t"/>
          <a:lstStyle/>
          <a:p>
            <a:r>
              <a:rPr lang="fi-FI">
                <a:cs typeface="Calibri Light"/>
              </a:rPr>
              <a:t>Vinkkejä ja linkkejä</a:t>
            </a:r>
            <a:endParaRPr lang="fi-FI" err="1">
              <a:cs typeface="Calibri Light"/>
            </a:endParaRPr>
          </a:p>
        </p:txBody>
      </p:sp>
      <p:sp>
        <p:nvSpPr>
          <p:cNvPr id="3" name="Content Placeholder 2">
            <a:extLst>
              <a:ext uri="{FF2B5EF4-FFF2-40B4-BE49-F238E27FC236}">
                <a16:creationId xmlns:a16="http://schemas.microsoft.com/office/drawing/2014/main" id="{45BDE4F7-78D7-4DEC-917E-654DC6F37CB6}"/>
              </a:ext>
            </a:extLst>
          </p:cNvPr>
          <p:cNvSpPr>
            <a:spLocks noGrp="1"/>
          </p:cNvSpPr>
          <p:nvPr>
            <p:ph idx="1"/>
          </p:nvPr>
        </p:nvSpPr>
        <p:spPr>
          <a:xfrm>
            <a:off x="838200" y="1814286"/>
            <a:ext cx="10758714" cy="4630057"/>
          </a:xfrm>
        </p:spPr>
        <p:txBody>
          <a:bodyPr lIns="91440" tIns="45720" rIns="91440" bIns="45720" anchor="t"/>
          <a:lstStyle/>
          <a:p>
            <a:endParaRPr lang="en-US" sz="2000"/>
          </a:p>
          <a:p>
            <a:r>
              <a:rPr lang="fi-FI" sz="2000"/>
              <a:t>Sosiaalinen media voi olla avuksi työnhaussa, mutta se vaatii myös huomiota ja aikaa profiilin rakentamiseen. Jos haluat työnantajan näkevän profiilisi työtä hakiessasi, linkitä se hakemukseen.</a:t>
            </a:r>
          </a:p>
          <a:p>
            <a:r>
              <a:rPr lang="fi-FI" sz="2000">
                <a:cs typeface="Calibri"/>
              </a:rPr>
              <a:t>Työelämässä tarvitaan erilaisia ihmisiä. Esimerkiksi </a:t>
            </a:r>
            <a:r>
              <a:rPr lang="fi-FI" sz="2000">
                <a:cs typeface="Calibri"/>
                <a:hlinkClick r:id="rId2"/>
              </a:rPr>
              <a:t>16 personalities -persoonallisuustesti </a:t>
            </a:r>
            <a:r>
              <a:rPr lang="fi-FI" sz="2000">
                <a:cs typeface="Calibri"/>
              </a:rPr>
              <a:t>voi auttaa sinua tutustumaan omiin vahvuuksiisi ja luonteenpiirteisiisi. Sivustolla on myös työelämään liittyvät sivut jokaiselle persoonallisuustyypille. </a:t>
            </a:r>
          </a:p>
          <a:p>
            <a:pPr lvl="1"/>
            <a:r>
              <a:rPr lang="en-US" sz="1600">
                <a:ea typeface="+mn-lt"/>
                <a:cs typeface="+mn-lt"/>
                <a:hlinkClick r:id="rId3"/>
              </a:rPr>
              <a:t>The VIA character strengths survey</a:t>
            </a:r>
            <a:r>
              <a:rPr lang="en-US" sz="1600">
                <a:ea typeface="+mn-lt"/>
                <a:cs typeface="+mn-lt"/>
              </a:rPr>
              <a:t> on myös ilmainen, englanninkielinen vaihtoehto, joka vaatii kuitenkin rekisteröitymisen. Luonteenvahvuuksista voi lukea myös tekemättä testiä.</a:t>
            </a:r>
          </a:p>
          <a:p>
            <a:r>
              <a:rPr lang="en-US" sz="2000">
                <a:ea typeface="+mn-lt"/>
                <a:cs typeface="+mn-lt"/>
              </a:rPr>
              <a:t>Lue lisää </a:t>
            </a:r>
            <a:r>
              <a:rPr lang="en-US" sz="2000">
                <a:ea typeface="+mn-lt"/>
                <a:cs typeface="+mn-lt"/>
                <a:hlinkClick r:id="rId4"/>
              </a:rPr>
              <a:t>urasuunnittelusta </a:t>
            </a:r>
            <a:endParaRPr lang="en-US" sz="2000">
              <a:ea typeface="+mn-lt"/>
              <a:cs typeface="Calibri"/>
            </a:endParaRPr>
          </a:p>
          <a:p>
            <a:r>
              <a:rPr lang="en-US" sz="2000">
                <a:ea typeface="+mn-lt"/>
                <a:cs typeface="Calibri"/>
                <a:hlinkClick r:id="rId5"/>
              </a:rPr>
              <a:t>TEK Työkirja </a:t>
            </a:r>
            <a:r>
              <a:rPr lang="en-US" sz="2000">
                <a:ea typeface="+mn-lt"/>
                <a:cs typeface="Calibri"/>
              </a:rPr>
              <a:t>sisältää runsaasti hyödyllistä tietoa erityisesti tekniikan opiskelijoille</a:t>
            </a:r>
          </a:p>
          <a:p>
            <a:r>
              <a:rPr lang="en-US" sz="2000">
                <a:ea typeface="+mn-lt"/>
                <a:cs typeface="Calibri"/>
              </a:rPr>
              <a:t>Tietoa työelämään sijoittumisesta ja uratarinoita </a:t>
            </a:r>
            <a:r>
              <a:rPr lang="en-US" sz="2000">
                <a:ea typeface="+mn-lt"/>
                <a:cs typeface="Calibri"/>
                <a:hlinkClick r:id="rId6"/>
              </a:rPr>
              <a:t>töissä.fi-sivustolla</a:t>
            </a:r>
            <a:endParaRPr lang="fi-FI" sz="1600">
              <a:cs typeface="Calibri"/>
            </a:endParaRPr>
          </a:p>
          <a:p>
            <a:r>
              <a:rPr lang="fi-FI" sz="2000"/>
              <a:t>Uraan liittyviä pohdintoja voi jatkaa </a:t>
            </a:r>
            <a:r>
              <a:rPr lang="fi-FI" sz="2000">
                <a:hlinkClick r:id="rId7"/>
              </a:rPr>
              <a:t>Urapolulla-sivustolla</a:t>
            </a:r>
            <a:endParaRPr lang="fi-FI" sz="2000"/>
          </a:p>
        </p:txBody>
      </p:sp>
    </p:spTree>
    <p:extLst>
      <p:ext uri="{BB962C8B-B14F-4D97-AF65-F5344CB8AC3E}">
        <p14:creationId xmlns:p14="http://schemas.microsoft.com/office/powerpoint/2010/main" val="20867314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93955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122A0C-ECA3-413A-A68C-E7108A72DC6F}"/>
              </a:ext>
            </a:extLst>
          </p:cNvPr>
          <p:cNvSpPr>
            <a:spLocks noGrp="1"/>
          </p:cNvSpPr>
          <p:nvPr>
            <p:ph type="title"/>
          </p:nvPr>
        </p:nvSpPr>
        <p:spPr>
          <a:xfrm>
            <a:off x="4965430" y="629268"/>
            <a:ext cx="6075950" cy="1286160"/>
          </a:xfrm>
        </p:spPr>
        <p:txBody>
          <a:bodyPr vert="horz" lIns="91440" tIns="45720" rIns="91440" bIns="45720" rtlCol="0" anchor="b">
            <a:normAutofit/>
          </a:bodyPr>
          <a:lstStyle/>
          <a:p>
            <a:r>
              <a:rPr lang="en-US" sz="4100"/>
              <a:t>Tehdään tilasta kaikille turvallinen</a:t>
            </a:r>
          </a:p>
        </p:txBody>
      </p:sp>
      <p:sp>
        <p:nvSpPr>
          <p:cNvPr id="3" name="Content Placeholder 2">
            <a:extLst>
              <a:ext uri="{FF2B5EF4-FFF2-40B4-BE49-F238E27FC236}">
                <a16:creationId xmlns:a16="http://schemas.microsoft.com/office/drawing/2014/main" id="{15F231B9-F04C-4567-999B-088824A56DA2}"/>
              </a:ext>
            </a:extLst>
          </p:cNvPr>
          <p:cNvSpPr>
            <a:spLocks noGrp="1"/>
          </p:cNvSpPr>
          <p:nvPr>
            <p:ph idx="1"/>
          </p:nvPr>
        </p:nvSpPr>
        <p:spPr>
          <a:xfrm>
            <a:off x="4965431" y="2410119"/>
            <a:ext cx="6744464" cy="3580980"/>
          </a:xfrm>
        </p:spPr>
        <p:txBody>
          <a:bodyPr vert="horz" lIns="91440" tIns="45720" rIns="91440" bIns="45720" rtlCol="0" anchor="t">
            <a:normAutofit lnSpcReduction="10000"/>
          </a:bodyPr>
          <a:lstStyle/>
          <a:p>
            <a:r>
              <a:rPr lang="en-US" sz="2000" dirty="0" err="1"/>
              <a:t>Pidetään</a:t>
            </a:r>
            <a:r>
              <a:rPr lang="en-US" sz="2000" dirty="0"/>
              <a:t> </a:t>
            </a:r>
            <a:r>
              <a:rPr lang="en-US" sz="2000" dirty="0" err="1"/>
              <a:t>riittävää</a:t>
            </a:r>
            <a:r>
              <a:rPr lang="en-US" sz="2000" dirty="0"/>
              <a:t> </a:t>
            </a:r>
            <a:r>
              <a:rPr lang="en-US" sz="2000" dirty="0" err="1"/>
              <a:t>etäisyyttä</a:t>
            </a:r>
            <a:r>
              <a:rPr lang="en-US" sz="2000" dirty="0"/>
              <a:t> ja </a:t>
            </a:r>
            <a:r>
              <a:rPr lang="en-US" sz="2000" dirty="0" err="1"/>
              <a:t>maskit</a:t>
            </a:r>
            <a:r>
              <a:rPr lang="en-US" sz="2000" dirty="0"/>
              <a:t> </a:t>
            </a:r>
            <a:r>
              <a:rPr lang="en-US" sz="2000" dirty="0" err="1"/>
              <a:t>kasvoilla</a:t>
            </a:r>
            <a:r>
              <a:rPr lang="en-US" sz="2000" dirty="0"/>
              <a:t> (Covid-</a:t>
            </a:r>
            <a:r>
              <a:rPr lang="en-US" sz="2000" dirty="0" err="1"/>
              <a:t>suositusten</a:t>
            </a:r>
            <a:r>
              <a:rPr lang="en-US" sz="2000" dirty="0"/>
              <a:t> </a:t>
            </a:r>
            <a:r>
              <a:rPr lang="en-US" sz="2000" dirty="0" err="1"/>
              <a:t>aikaan</a:t>
            </a:r>
            <a:r>
              <a:rPr lang="en-US" sz="2000" dirty="0"/>
              <a:t>).</a:t>
            </a:r>
            <a:endParaRPr lang="en-US" sz="2000" dirty="0">
              <a:cs typeface="Calibri"/>
            </a:endParaRPr>
          </a:p>
          <a:p>
            <a:r>
              <a:rPr lang="en-US" sz="2000" dirty="0" err="1">
                <a:ea typeface="+mn-lt"/>
                <a:cs typeface="+mn-lt"/>
              </a:rPr>
              <a:t>Arvostamme</a:t>
            </a:r>
            <a:r>
              <a:rPr lang="en-US" sz="2000" dirty="0">
                <a:ea typeface="+mn-lt"/>
                <a:cs typeface="+mn-lt"/>
              </a:rPr>
              <a:t> </a:t>
            </a:r>
            <a:r>
              <a:rPr lang="en-US" sz="2000" dirty="0" err="1">
                <a:ea typeface="+mn-lt"/>
                <a:cs typeface="+mn-lt"/>
              </a:rPr>
              <a:t>erilaisuutta</a:t>
            </a:r>
            <a:r>
              <a:rPr lang="en-US" sz="2000" dirty="0">
                <a:ea typeface="+mn-lt"/>
                <a:cs typeface="+mn-lt"/>
              </a:rPr>
              <a:t>. </a:t>
            </a:r>
            <a:r>
              <a:rPr lang="en-US" sz="2000" dirty="0" err="1">
                <a:ea typeface="+mn-lt"/>
                <a:cs typeface="+mn-lt"/>
              </a:rPr>
              <a:t>Jokaisella</a:t>
            </a:r>
            <a:r>
              <a:rPr lang="en-US" sz="2000" dirty="0">
                <a:ea typeface="+mn-lt"/>
                <a:cs typeface="+mn-lt"/>
              </a:rPr>
              <a:t> </a:t>
            </a:r>
            <a:r>
              <a:rPr lang="en-US" sz="2000" dirty="0" err="1">
                <a:ea typeface="+mn-lt"/>
                <a:cs typeface="+mn-lt"/>
              </a:rPr>
              <a:t>yksilöllä</a:t>
            </a:r>
            <a:r>
              <a:rPr lang="en-US" sz="2000" dirty="0">
                <a:ea typeface="+mn-lt"/>
                <a:cs typeface="+mn-lt"/>
              </a:rPr>
              <a:t> </a:t>
            </a:r>
            <a:r>
              <a:rPr lang="fi-FI" sz="2000" dirty="0">
                <a:ea typeface="+mn-lt"/>
                <a:cs typeface="+mn-lt"/>
              </a:rPr>
              <a:t>on oikeus osallistua sellaisena kuin hän on tuntien olonsa turvalliseksi.</a:t>
            </a:r>
            <a:r>
              <a:rPr lang="en-US" sz="2000" dirty="0">
                <a:ea typeface="+mn-lt"/>
                <a:cs typeface="+mn-lt"/>
              </a:rPr>
              <a:t> </a:t>
            </a:r>
            <a:endParaRPr lang="en-US" sz="2000" dirty="0"/>
          </a:p>
          <a:p>
            <a:r>
              <a:rPr lang="en-US" sz="2000" dirty="0" err="1">
                <a:ea typeface="+mn-lt"/>
                <a:cs typeface="+mn-lt"/>
              </a:rPr>
              <a:t>Vältämme</a:t>
            </a:r>
            <a:r>
              <a:rPr lang="en-US" sz="2000" dirty="0">
                <a:ea typeface="+mn-lt"/>
                <a:cs typeface="+mn-lt"/>
              </a:rPr>
              <a:t> </a:t>
            </a:r>
            <a:r>
              <a:rPr lang="en-US" sz="2000" dirty="0" err="1">
                <a:ea typeface="+mn-lt"/>
                <a:cs typeface="+mn-lt"/>
              </a:rPr>
              <a:t>oletusten</a:t>
            </a:r>
            <a:r>
              <a:rPr lang="en-US" sz="2000" dirty="0">
                <a:ea typeface="+mn-lt"/>
                <a:cs typeface="+mn-lt"/>
              </a:rPr>
              <a:t> </a:t>
            </a:r>
            <a:r>
              <a:rPr lang="en-US" sz="2000" dirty="0" err="1">
                <a:ea typeface="+mn-lt"/>
                <a:cs typeface="+mn-lt"/>
              </a:rPr>
              <a:t>tekemistä</a:t>
            </a:r>
            <a:r>
              <a:rPr lang="en-US" sz="2000" dirty="0">
                <a:ea typeface="+mn-lt"/>
                <a:cs typeface="+mn-lt"/>
              </a:rPr>
              <a:t>. </a:t>
            </a:r>
            <a:r>
              <a:rPr lang="en-US" sz="2000" dirty="0" err="1">
                <a:ea typeface="+mn-lt"/>
                <a:cs typeface="+mn-lt"/>
              </a:rPr>
              <a:t>Olemme</a:t>
            </a:r>
            <a:r>
              <a:rPr lang="en-US" sz="2000" dirty="0">
                <a:ea typeface="+mn-lt"/>
                <a:cs typeface="+mn-lt"/>
              </a:rPr>
              <a:t> </a:t>
            </a:r>
            <a:r>
              <a:rPr lang="fi-FI" sz="2000" dirty="0">
                <a:ea typeface="+mn-lt"/>
                <a:cs typeface="+mn-lt"/>
              </a:rPr>
              <a:t>avoimia uuden oppimiselle.</a:t>
            </a:r>
            <a:r>
              <a:rPr lang="en-US" sz="2000" dirty="0">
                <a:ea typeface="+mn-lt"/>
                <a:cs typeface="+mn-lt"/>
              </a:rPr>
              <a:t> </a:t>
            </a:r>
            <a:endParaRPr lang="en-US" sz="2000" dirty="0">
              <a:cs typeface="Calibri"/>
            </a:endParaRPr>
          </a:p>
          <a:p>
            <a:r>
              <a:rPr lang="en-US" sz="2000" dirty="0" err="1">
                <a:ea typeface="+mn-lt"/>
                <a:cs typeface="+mn-lt"/>
              </a:rPr>
              <a:t>Jaamme</a:t>
            </a:r>
            <a:r>
              <a:rPr lang="en-US" sz="2000" dirty="0">
                <a:ea typeface="+mn-lt"/>
                <a:cs typeface="+mn-lt"/>
              </a:rPr>
              <a:t> </a:t>
            </a:r>
            <a:r>
              <a:rPr lang="en-US" sz="2000" dirty="0" err="1">
                <a:ea typeface="+mn-lt"/>
                <a:cs typeface="+mn-lt"/>
              </a:rPr>
              <a:t>ajatuksiamme</a:t>
            </a:r>
            <a:r>
              <a:rPr lang="en-US" sz="2000" dirty="0">
                <a:ea typeface="+mn-lt"/>
                <a:cs typeface="+mn-lt"/>
              </a:rPr>
              <a:t> ja </a:t>
            </a:r>
            <a:r>
              <a:rPr lang="en-US" sz="2000" dirty="0" err="1">
                <a:ea typeface="+mn-lt"/>
                <a:cs typeface="+mn-lt"/>
              </a:rPr>
              <a:t>kokemuksiamme</a:t>
            </a:r>
            <a:r>
              <a:rPr lang="en-US" sz="2000" dirty="0">
                <a:ea typeface="+mn-lt"/>
                <a:cs typeface="+mn-lt"/>
              </a:rPr>
              <a:t> </a:t>
            </a:r>
            <a:r>
              <a:rPr lang="fi-FI" sz="2000" dirty="0">
                <a:ea typeface="+mn-lt"/>
                <a:cs typeface="+mn-lt"/>
              </a:rPr>
              <a:t>sen verran kuin itse koemme sopivaksi.</a:t>
            </a:r>
            <a:r>
              <a:rPr lang="en-US" sz="2000" dirty="0">
                <a:ea typeface="+mn-lt"/>
                <a:cs typeface="+mn-lt"/>
              </a:rPr>
              <a:t> </a:t>
            </a:r>
            <a:endParaRPr lang="en-US" sz="2000" dirty="0">
              <a:cs typeface="Calibri"/>
            </a:endParaRPr>
          </a:p>
          <a:p>
            <a:r>
              <a:rPr lang="en-US" sz="2000" dirty="0" err="1">
                <a:ea typeface="+mn-lt"/>
                <a:cs typeface="+mn-lt"/>
              </a:rPr>
              <a:t>Kuuntelemme</a:t>
            </a:r>
            <a:r>
              <a:rPr lang="en-US" sz="2000" dirty="0">
                <a:ea typeface="+mn-lt"/>
                <a:cs typeface="+mn-lt"/>
              </a:rPr>
              <a:t> </a:t>
            </a:r>
            <a:r>
              <a:rPr lang="en-US" sz="2000" dirty="0" err="1">
                <a:ea typeface="+mn-lt"/>
                <a:cs typeface="+mn-lt"/>
              </a:rPr>
              <a:t>aktiivisesti</a:t>
            </a:r>
            <a:r>
              <a:rPr lang="en-US" sz="2000" dirty="0">
                <a:ea typeface="+mn-lt"/>
                <a:cs typeface="+mn-lt"/>
              </a:rPr>
              <a:t> ja </a:t>
            </a:r>
            <a:r>
              <a:rPr lang="en-US" sz="2000" dirty="0" err="1">
                <a:ea typeface="+mn-lt"/>
                <a:cs typeface="+mn-lt"/>
              </a:rPr>
              <a:t>tasapuolisesti</a:t>
            </a:r>
            <a:r>
              <a:rPr lang="en-US" sz="2000" dirty="0">
                <a:ea typeface="+mn-lt"/>
                <a:cs typeface="+mn-lt"/>
              </a:rPr>
              <a:t> </a:t>
            </a:r>
            <a:r>
              <a:rPr lang="fi-FI" sz="2000" dirty="0">
                <a:ea typeface="+mn-lt"/>
                <a:cs typeface="+mn-lt"/>
              </a:rPr>
              <a:t>kaikkien ajatuksia ja kokemuksia. </a:t>
            </a:r>
            <a:r>
              <a:rPr lang="en-US" sz="2000" dirty="0">
                <a:ea typeface="+mn-lt"/>
                <a:cs typeface="+mn-lt"/>
              </a:rPr>
              <a:t> </a:t>
            </a:r>
            <a:endParaRPr lang="en-US" sz="2000" dirty="0">
              <a:cs typeface="Calibri"/>
            </a:endParaRPr>
          </a:p>
          <a:p>
            <a:r>
              <a:rPr lang="en-US" sz="2000" dirty="0" err="1">
                <a:ea typeface="+mn-lt"/>
                <a:cs typeface="+mn-lt"/>
              </a:rPr>
              <a:t>Kielenkäyttömme</a:t>
            </a:r>
            <a:r>
              <a:rPr lang="en-US" sz="2000" dirty="0">
                <a:ea typeface="+mn-lt"/>
                <a:cs typeface="+mn-lt"/>
              </a:rPr>
              <a:t> on </a:t>
            </a:r>
            <a:r>
              <a:rPr lang="en-US" sz="2000" dirty="0" err="1">
                <a:ea typeface="+mn-lt"/>
                <a:cs typeface="+mn-lt"/>
              </a:rPr>
              <a:t>vastuullista</a:t>
            </a:r>
            <a:r>
              <a:rPr lang="en-US" sz="2000" dirty="0">
                <a:ea typeface="+mn-lt"/>
                <a:cs typeface="+mn-lt"/>
              </a:rPr>
              <a:t> ja </a:t>
            </a:r>
            <a:r>
              <a:rPr lang="fi-FI" sz="2000" dirty="0">
                <a:ea typeface="+mn-lt"/>
                <a:cs typeface="+mn-lt"/>
              </a:rPr>
              <a:t>huomaavaista. </a:t>
            </a:r>
            <a:endParaRPr lang="en-US" sz="2000" dirty="0">
              <a:cs typeface="Calibri"/>
            </a:endParaRPr>
          </a:p>
          <a:p>
            <a:endParaRPr lang="en-US" sz="2000" dirty="0">
              <a:cs typeface="Calibri"/>
            </a:endParaRPr>
          </a:p>
          <a:p>
            <a:endParaRPr lang="en-US" sz="2000" dirty="0">
              <a:cs typeface="Calibri"/>
            </a:endParaRPr>
          </a:p>
          <a:p>
            <a:pPr marL="0" indent="0">
              <a:buNone/>
            </a:pPr>
            <a:endParaRPr lang="en-US" sz="2000" dirty="0">
              <a:cs typeface="Calibri"/>
            </a:endParaRPr>
          </a:p>
          <a:p>
            <a:endParaRPr lang="en-US" sz="2000" dirty="0">
              <a:cs typeface="Calibri"/>
            </a:endParaRPr>
          </a:p>
          <a:p>
            <a:endParaRPr lang="en-US" sz="2000" dirty="0">
              <a:cs typeface="Calibri"/>
            </a:endParaRPr>
          </a:p>
          <a:p>
            <a:endParaRPr lang="en-US" sz="2000">
              <a:cs typeface="Calibri"/>
            </a:endParaRPr>
          </a:p>
        </p:txBody>
      </p:sp>
      <p:pic>
        <p:nvPicPr>
          <p:cNvPr id="6" name="Picture 5" descr="A group of people sitting at a table with laptops&#10;">
            <a:extLst>
              <a:ext uri="{FF2B5EF4-FFF2-40B4-BE49-F238E27FC236}">
                <a16:creationId xmlns:a16="http://schemas.microsoft.com/office/drawing/2014/main" id="{FB8F78BE-70CE-427F-940A-95DC7E7E476B}"/>
              </a:ext>
            </a:extLst>
          </p:cNvPr>
          <p:cNvPicPr>
            <a:picLocks noChangeAspect="1"/>
          </p:cNvPicPr>
          <p:nvPr/>
        </p:nvPicPr>
        <p:blipFill rotWithShape="1">
          <a:blip r:embed="rId3">
            <a:extLst>
              <a:ext uri="{28A0092B-C50C-407E-A947-70E740481C1C}">
                <a14:useLocalDpi xmlns:a14="http://schemas.microsoft.com/office/drawing/2010/main"/>
              </a:ext>
            </a:extLst>
          </a:blip>
          <a:srcRect b="-1"/>
          <a:stretch/>
        </p:blipFill>
        <p:spPr>
          <a:xfrm>
            <a:off x="20" y="10"/>
            <a:ext cx="4635571" cy="6857990"/>
          </a:xfrm>
          <a:prstGeom prst="rect">
            <a:avLst/>
          </a:prstGeom>
          <a:effectLst/>
        </p:spPr>
      </p:pic>
      <p:pic>
        <p:nvPicPr>
          <p:cNvPr id="5" name="Picture 4" descr="Text&#10;&#10;Description automatically generated with medium confidence">
            <a:extLst>
              <a:ext uri="{FF2B5EF4-FFF2-40B4-BE49-F238E27FC236}">
                <a16:creationId xmlns:a16="http://schemas.microsoft.com/office/drawing/2014/main" id="{2369C6D3-B7AE-42EA-88BB-ED4A6E043F19}"/>
              </a:ext>
            </a:extLst>
          </p:cNvPr>
          <p:cNvPicPr>
            <a:picLocks noChangeAspect="1"/>
          </p:cNvPicPr>
          <p:nvPr/>
        </p:nvPicPr>
        <p:blipFill>
          <a:blip r:embed="rId4"/>
          <a:stretch>
            <a:fillRect/>
          </a:stretch>
        </p:blipFill>
        <p:spPr>
          <a:xfrm>
            <a:off x="8475126" y="5882326"/>
            <a:ext cx="3716853" cy="975674"/>
          </a:xfrm>
          <a:prstGeom prst="rect">
            <a:avLst/>
          </a:prstGeom>
        </p:spPr>
      </p:pic>
    </p:spTree>
    <p:extLst>
      <p:ext uri="{BB962C8B-B14F-4D97-AF65-F5344CB8AC3E}">
        <p14:creationId xmlns:p14="http://schemas.microsoft.com/office/powerpoint/2010/main" val="24227309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wo women working">
            <a:extLst>
              <a:ext uri="{FF2B5EF4-FFF2-40B4-BE49-F238E27FC236}">
                <a16:creationId xmlns:a16="http://schemas.microsoft.com/office/drawing/2014/main" id="{BC62C640-55DC-4CCB-8307-BD73176283E9}"/>
              </a:ext>
            </a:extLst>
          </p:cNvPr>
          <p:cNvPicPr>
            <a:picLocks noChangeAspect="1"/>
          </p:cNvPicPr>
          <p:nvPr/>
        </p:nvPicPr>
        <p:blipFill rotWithShape="1">
          <a:blip r:embed="rId3">
            <a:extLst>
              <a:ext uri="{28A0092B-C50C-407E-A947-70E740481C1C}">
                <a14:useLocalDpi xmlns:a14="http://schemas.microsoft.com/office/drawing/2010/main"/>
              </a:ext>
            </a:extLst>
          </a:blip>
          <a:srcRect b="-1"/>
          <a:stretch/>
        </p:blipFill>
        <p:spPr>
          <a:xfrm>
            <a:off x="5776856" y="4501"/>
            <a:ext cx="6838332" cy="6857990"/>
          </a:xfrm>
          <a:custGeom>
            <a:avLst/>
            <a:gdLst/>
            <a:ahLst/>
            <a:cxnLst/>
            <a:rect l="l" t="t" r="r" b="b"/>
            <a:pathLst>
              <a:path w="7308978" h="6858000">
                <a:moveTo>
                  <a:pt x="0" y="0"/>
                </a:moveTo>
                <a:lnTo>
                  <a:pt x="7308978" y="0"/>
                </a:lnTo>
                <a:lnTo>
                  <a:pt x="7308978" y="6858000"/>
                </a:lnTo>
                <a:lnTo>
                  <a:pt x="0" y="6858000"/>
                </a:lnTo>
                <a:lnTo>
                  <a:pt x="62983" y="6788730"/>
                </a:lnTo>
                <a:cubicBezTo>
                  <a:pt x="773509" y="5928900"/>
                  <a:pt x="1212978" y="4741056"/>
                  <a:pt x="1212978" y="3429000"/>
                </a:cubicBezTo>
                <a:cubicBezTo>
                  <a:pt x="1212978" y="2116944"/>
                  <a:pt x="773509" y="929100"/>
                  <a:pt x="62983" y="69271"/>
                </a:cubicBezTo>
                <a:close/>
              </a:path>
            </a:pathLst>
          </a:custGeom>
        </p:spPr>
      </p:pic>
      <p:sp>
        <p:nvSpPr>
          <p:cNvPr id="2" name="Title 1">
            <a:extLst>
              <a:ext uri="{FF2B5EF4-FFF2-40B4-BE49-F238E27FC236}">
                <a16:creationId xmlns:a16="http://schemas.microsoft.com/office/drawing/2014/main" id="{5FC8DA05-8586-4537-9DE0-4926F7855EB5}"/>
              </a:ext>
            </a:extLst>
          </p:cNvPr>
          <p:cNvSpPr>
            <a:spLocks noGrp="1"/>
          </p:cNvSpPr>
          <p:nvPr>
            <p:ph type="title"/>
          </p:nvPr>
        </p:nvSpPr>
        <p:spPr>
          <a:xfrm>
            <a:off x="398052" y="902645"/>
            <a:ext cx="6465735" cy="1590966"/>
          </a:xfrm>
        </p:spPr>
        <p:txBody>
          <a:bodyPr vert="horz" lIns="91440" tIns="45720" rIns="91440" bIns="45720" rtlCol="0" anchor="ctr">
            <a:noAutofit/>
          </a:bodyPr>
          <a:lstStyle/>
          <a:p>
            <a:r>
              <a:rPr lang="en-US" sz="3600" dirty="0" err="1"/>
              <a:t>Sukupuolitietoisuus</a:t>
            </a:r>
            <a:r>
              <a:rPr lang="en-US" sz="3600" dirty="0"/>
              <a:t> </a:t>
            </a:r>
            <a:r>
              <a:rPr lang="en-US" sz="3600" dirty="0" err="1"/>
              <a:t>uraohjauksessa</a:t>
            </a:r>
            <a:r>
              <a:rPr lang="en-US" sz="3600" dirty="0"/>
              <a:t> – </a:t>
            </a:r>
            <a:br>
              <a:rPr lang="en-US" sz="3600" dirty="0"/>
            </a:br>
            <a:r>
              <a:rPr lang="en-US" sz="3600" dirty="0" err="1"/>
              <a:t>mitä</a:t>
            </a:r>
            <a:r>
              <a:rPr lang="en-US" sz="3600" dirty="0"/>
              <a:t> se </a:t>
            </a:r>
            <a:r>
              <a:rPr lang="en-US" sz="3600" dirty="0" err="1"/>
              <a:t>tarkoittaa</a:t>
            </a:r>
            <a:r>
              <a:rPr lang="en-US" sz="3600" dirty="0"/>
              <a:t>?</a:t>
            </a:r>
          </a:p>
        </p:txBody>
      </p:sp>
      <p:sp>
        <p:nvSpPr>
          <p:cNvPr id="3" name="Content Placeholder 2">
            <a:extLst>
              <a:ext uri="{FF2B5EF4-FFF2-40B4-BE49-F238E27FC236}">
                <a16:creationId xmlns:a16="http://schemas.microsoft.com/office/drawing/2014/main" id="{42276942-5624-4504-B724-62826FC70555}"/>
              </a:ext>
            </a:extLst>
          </p:cNvPr>
          <p:cNvSpPr>
            <a:spLocks noGrp="1"/>
          </p:cNvSpPr>
          <p:nvPr>
            <p:ph idx="1"/>
          </p:nvPr>
        </p:nvSpPr>
        <p:spPr>
          <a:xfrm>
            <a:off x="307668" y="2493611"/>
            <a:ext cx="6023819" cy="4516042"/>
          </a:xfrm>
        </p:spPr>
        <p:txBody>
          <a:bodyPr vert="horz" lIns="91440" tIns="45720" rIns="91440" bIns="45720" rtlCol="0" anchor="t">
            <a:normAutofit fontScale="85000" lnSpcReduction="20000"/>
          </a:bodyPr>
          <a:lstStyle/>
          <a:p>
            <a:pPr marL="0" indent="0">
              <a:buNone/>
            </a:pPr>
            <a:r>
              <a:rPr lang="fi-FI" sz="2000" dirty="0"/>
              <a:t>Erilaisten lähestymistapojen jatkumo: sukupuolisokeus - sukupuolineutraalius - sukupuolitietoisuus</a:t>
            </a:r>
          </a:p>
          <a:p>
            <a:pPr marL="0" indent="0">
              <a:buNone/>
            </a:pPr>
            <a:r>
              <a:rPr lang="en-US" sz="2000" dirty="0" err="1"/>
              <a:t>Sukupuolitietoisuus</a:t>
            </a:r>
            <a:r>
              <a:rPr lang="en-US" sz="2000" dirty="0"/>
              <a:t> on:</a:t>
            </a:r>
            <a:endParaRPr lang="en-US" sz="2000" dirty="0">
              <a:cs typeface="Calibri"/>
            </a:endParaRPr>
          </a:p>
          <a:p>
            <a:pPr marL="285750"/>
            <a:r>
              <a:rPr lang="fi-FI" sz="2000" dirty="0"/>
              <a:t>tietoon perustuvaa ymmärrystä sukupuolen vaikutuksesta alan valintaan ja uralla etenemisen haasteisiin eri elämänvaiheissa</a:t>
            </a:r>
            <a:endParaRPr lang="fi-FI" sz="2000" dirty="0">
              <a:cs typeface="Calibri"/>
            </a:endParaRPr>
          </a:p>
          <a:p>
            <a:pPr marL="285750"/>
            <a:r>
              <a:rPr lang="fi-FI" sz="2000" dirty="0">
                <a:cs typeface="Calibri"/>
              </a:rPr>
              <a:t>tietoa työelämän segregaatiosta ja pyrkimystä sen lieventämiseen mm. kannustamalla myös </a:t>
            </a:r>
            <a:r>
              <a:rPr lang="fi-FI" sz="2000" dirty="0">
                <a:ea typeface="+mn-lt"/>
                <a:cs typeface="+mn-lt"/>
              </a:rPr>
              <a:t>epätyypillisille aloille</a:t>
            </a:r>
          </a:p>
          <a:p>
            <a:pPr marL="285750"/>
            <a:r>
              <a:rPr lang="fi-FI" sz="2000" dirty="0"/>
              <a:t>tietoa tasa-arvon edistämisen keinoista työelämässä</a:t>
            </a:r>
            <a:endParaRPr lang="fi-FI" sz="2000" dirty="0">
              <a:cs typeface="Calibri"/>
            </a:endParaRPr>
          </a:p>
          <a:p>
            <a:pPr marL="285750"/>
            <a:r>
              <a:rPr lang="fi-FI" sz="2000" dirty="0"/>
              <a:t>tietoa</a:t>
            </a:r>
            <a:r>
              <a:rPr lang="en-US" sz="2000" dirty="0"/>
              <a:t> </a:t>
            </a:r>
            <a:r>
              <a:rPr lang="en-US" sz="2000" dirty="0" err="1"/>
              <a:t>yliopiston</a:t>
            </a:r>
            <a:r>
              <a:rPr lang="en-US" sz="2000" dirty="0"/>
              <a:t> </a:t>
            </a:r>
            <a:r>
              <a:rPr lang="en-US" sz="2000" dirty="0" err="1"/>
              <a:t>tasa-arvotavoitteista</a:t>
            </a:r>
            <a:r>
              <a:rPr lang="en-US" sz="2000" dirty="0"/>
              <a:t> ja </a:t>
            </a:r>
            <a:r>
              <a:rPr lang="en-US" sz="2000" dirty="0" err="1"/>
              <a:t>toimimista</a:t>
            </a:r>
            <a:r>
              <a:rPr lang="en-US" sz="2000" dirty="0"/>
              <a:t> </a:t>
            </a:r>
            <a:r>
              <a:rPr lang="en-US" sz="2000" dirty="0" err="1"/>
              <a:t>niiden</a:t>
            </a:r>
            <a:r>
              <a:rPr lang="en-US" sz="2000" dirty="0"/>
              <a:t> </a:t>
            </a:r>
            <a:r>
              <a:rPr lang="en-US" sz="2000" dirty="0" err="1"/>
              <a:t>mukaisesti</a:t>
            </a:r>
            <a:endParaRPr lang="en-US" sz="2000" dirty="0">
              <a:cs typeface="Calibri"/>
            </a:endParaRPr>
          </a:p>
          <a:p>
            <a:pPr marL="285750"/>
            <a:r>
              <a:rPr lang="fi-FI" sz="2000" dirty="0"/>
              <a:t>sukupuolinormien, -stereotypioiden ja -hierarkioiden uusintamisen välttämistä</a:t>
            </a:r>
            <a:endParaRPr lang="fi-FI" sz="2000" dirty="0">
              <a:cs typeface="Calibri"/>
            </a:endParaRPr>
          </a:p>
          <a:p>
            <a:pPr marL="285750"/>
            <a:r>
              <a:rPr lang="en-US" sz="2000" dirty="0" err="1"/>
              <a:t>moninaisuuden</a:t>
            </a:r>
            <a:r>
              <a:rPr lang="en-US" sz="2000" dirty="0"/>
              <a:t> </a:t>
            </a:r>
            <a:r>
              <a:rPr lang="en-US" sz="2000" dirty="0" err="1"/>
              <a:t>kunnioittamista</a:t>
            </a:r>
            <a:r>
              <a:rPr lang="en-US" sz="2000" dirty="0"/>
              <a:t> ja </a:t>
            </a:r>
            <a:r>
              <a:rPr lang="en-US" sz="2000" dirty="0" err="1"/>
              <a:t>kulttuurisensitiivisesti</a:t>
            </a:r>
            <a:r>
              <a:rPr lang="en-US" sz="2000" dirty="0"/>
              <a:t> </a:t>
            </a:r>
            <a:r>
              <a:rPr lang="en-US" sz="2000" dirty="0" err="1"/>
              <a:t>toimimista</a:t>
            </a:r>
            <a:endParaRPr lang="en-US" sz="2000" dirty="0">
              <a:cs typeface="Calibri"/>
            </a:endParaRPr>
          </a:p>
          <a:p>
            <a:pPr marL="285750"/>
            <a:r>
              <a:rPr lang="fi-FI" sz="2000" dirty="0"/>
              <a:t>kunkin omien vahvuuksien löytämisessä ja itseluottamuksen rakentamisessa auttamista.</a:t>
            </a:r>
            <a:endParaRPr lang="en-US" sz="1300" dirty="0"/>
          </a:p>
        </p:txBody>
      </p:sp>
    </p:spTree>
    <p:extLst>
      <p:ext uri="{BB962C8B-B14F-4D97-AF65-F5344CB8AC3E}">
        <p14:creationId xmlns:p14="http://schemas.microsoft.com/office/powerpoint/2010/main" val="25614716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1222AB-9664-4EED-811C-5D854FD157C6}"/>
              </a:ext>
            </a:extLst>
          </p:cNvPr>
          <p:cNvSpPr>
            <a:spLocks noGrp="1"/>
          </p:cNvSpPr>
          <p:nvPr>
            <p:ph type="title"/>
          </p:nvPr>
        </p:nvSpPr>
        <p:spPr>
          <a:xfrm>
            <a:off x="438098" y="1030439"/>
            <a:ext cx="10515600" cy="1325563"/>
          </a:xfrm>
        </p:spPr>
        <p:txBody>
          <a:bodyPr/>
          <a:lstStyle/>
          <a:p>
            <a:r>
              <a:rPr lang="fi-FI" dirty="0"/>
              <a:t>Tiedostamattomat ajatusvinoumat vaikuttavat työuriin </a:t>
            </a:r>
          </a:p>
        </p:txBody>
      </p:sp>
      <p:sp>
        <p:nvSpPr>
          <p:cNvPr id="3" name="Content Placeholder 2">
            <a:extLst>
              <a:ext uri="{FF2B5EF4-FFF2-40B4-BE49-F238E27FC236}">
                <a16:creationId xmlns:a16="http://schemas.microsoft.com/office/drawing/2014/main" id="{AD1246CD-7481-4C15-81D9-A7249CB272A4}"/>
              </a:ext>
            </a:extLst>
          </p:cNvPr>
          <p:cNvSpPr>
            <a:spLocks noGrp="1"/>
          </p:cNvSpPr>
          <p:nvPr>
            <p:ph idx="1"/>
          </p:nvPr>
        </p:nvSpPr>
        <p:spPr>
          <a:xfrm>
            <a:off x="345831" y="2356002"/>
            <a:ext cx="6878756" cy="4241794"/>
          </a:xfrm>
        </p:spPr>
        <p:txBody>
          <a:bodyPr lIns="91440" tIns="45720" rIns="91440" bIns="45720" anchor="t"/>
          <a:lstStyle/>
          <a:p>
            <a:pPr fontAlgn="base"/>
            <a:r>
              <a:rPr lang="en-GB" sz="2000" dirty="0" err="1">
                <a:solidFill>
                  <a:srgbClr val="404040"/>
                </a:solidFill>
                <a:latin typeface="Calibri"/>
                <a:cs typeface="Calibri"/>
              </a:rPr>
              <a:t>Tiedostamattomat</a:t>
            </a:r>
            <a:r>
              <a:rPr lang="en-GB" sz="2000" dirty="0">
                <a:solidFill>
                  <a:srgbClr val="404040"/>
                </a:solidFill>
                <a:latin typeface="Calibri"/>
                <a:cs typeface="Calibri"/>
              </a:rPr>
              <a:t> </a:t>
            </a:r>
            <a:r>
              <a:rPr lang="en-GB" sz="2000" dirty="0" err="1">
                <a:solidFill>
                  <a:srgbClr val="404040"/>
                </a:solidFill>
                <a:latin typeface="Calibri"/>
                <a:cs typeface="Calibri"/>
              </a:rPr>
              <a:t>ajatusvinoumat</a:t>
            </a:r>
            <a:r>
              <a:rPr lang="en-GB" sz="2000" dirty="0">
                <a:solidFill>
                  <a:srgbClr val="404040"/>
                </a:solidFill>
                <a:latin typeface="Calibri"/>
                <a:cs typeface="Calibri"/>
              </a:rPr>
              <a:t> (</a:t>
            </a:r>
            <a:r>
              <a:rPr lang="en-GB" sz="2000" i="1" dirty="0">
                <a:solidFill>
                  <a:srgbClr val="404040"/>
                </a:solidFill>
                <a:latin typeface="Calibri"/>
                <a:cs typeface="Calibri"/>
              </a:rPr>
              <a:t>unconscious bias</a:t>
            </a:r>
            <a:r>
              <a:rPr lang="en-GB" sz="2000" dirty="0">
                <a:solidFill>
                  <a:srgbClr val="404040"/>
                </a:solidFill>
                <a:latin typeface="Calibri"/>
                <a:cs typeface="Calibri"/>
              </a:rPr>
              <a:t>)</a:t>
            </a:r>
            <a:r>
              <a:rPr lang="en-GB" sz="2000" b="0" i="0" u="none" strike="noStrike" dirty="0">
                <a:solidFill>
                  <a:srgbClr val="404040"/>
                </a:solidFill>
                <a:effectLst/>
                <a:latin typeface="Calibri"/>
                <a:cs typeface="Calibri"/>
              </a:rPr>
              <a:t> = </a:t>
            </a:r>
            <a:r>
              <a:rPr lang="fi-FI" sz="2000" dirty="0">
                <a:latin typeface="Calibri"/>
                <a:cs typeface="Calibri"/>
              </a:rPr>
              <a:t>tiettyjä ihmisryhmiä koskevia ennakkoluuloja, asenteita ja stereotypioita, joita muodostamme alitajuisesti käsitellessämme tietoa mahdollisimman nopeasti</a:t>
            </a:r>
          </a:p>
          <a:p>
            <a:pPr fontAlgn="base"/>
            <a:r>
              <a:rPr lang="fi-FI" sz="2000" dirty="0">
                <a:solidFill>
                  <a:srgbClr val="404040"/>
                </a:solidFill>
                <a:latin typeface="Calibri"/>
                <a:cs typeface="Calibri"/>
              </a:rPr>
              <a:t>Ajatusvinoumat voivat vaikuttaa rekrytointeihin </a:t>
            </a:r>
            <a:r>
              <a:rPr lang="fi-FI" sz="2000" b="0" i="0" u="none" strike="noStrike" dirty="0">
                <a:solidFill>
                  <a:srgbClr val="404040"/>
                </a:solidFill>
                <a:effectLst/>
                <a:latin typeface="Calibri"/>
                <a:cs typeface="Calibri"/>
              </a:rPr>
              <a:t>ja </a:t>
            </a:r>
            <a:r>
              <a:rPr lang="fi-FI" sz="2000" dirty="0">
                <a:solidFill>
                  <a:srgbClr val="404040"/>
                </a:solidFill>
                <a:latin typeface="Calibri"/>
                <a:cs typeface="Calibri"/>
              </a:rPr>
              <a:t>uralla etenemisen mahdollisuuksiin. </a:t>
            </a:r>
            <a:r>
              <a:rPr lang="en-GB" sz="2000" b="0" i="0" u="none" strike="noStrike" dirty="0">
                <a:solidFill>
                  <a:srgbClr val="404040"/>
                </a:solidFill>
                <a:effectLst/>
                <a:latin typeface="Calibri"/>
                <a:cs typeface="Calibri"/>
              </a:rPr>
              <a:t>-&gt; </a:t>
            </a:r>
            <a:r>
              <a:rPr lang="en-GB" sz="2000" dirty="0" err="1">
                <a:solidFill>
                  <a:srgbClr val="404040"/>
                </a:solidFill>
                <a:latin typeface="Calibri"/>
                <a:cs typeface="Calibri"/>
              </a:rPr>
              <a:t>Niiden</a:t>
            </a:r>
            <a:r>
              <a:rPr lang="en-GB" sz="2000" dirty="0">
                <a:solidFill>
                  <a:srgbClr val="404040"/>
                </a:solidFill>
                <a:latin typeface="Calibri"/>
                <a:cs typeface="Calibri"/>
              </a:rPr>
              <a:t> </a:t>
            </a:r>
            <a:r>
              <a:rPr lang="en-GB" sz="2000" dirty="0" err="1">
                <a:solidFill>
                  <a:srgbClr val="404040"/>
                </a:solidFill>
                <a:latin typeface="Calibri"/>
                <a:cs typeface="Calibri"/>
              </a:rPr>
              <a:t>vaikutusta</a:t>
            </a:r>
            <a:r>
              <a:rPr lang="en-GB" sz="2000" dirty="0">
                <a:solidFill>
                  <a:srgbClr val="404040"/>
                </a:solidFill>
                <a:latin typeface="Calibri"/>
                <a:cs typeface="Calibri"/>
              </a:rPr>
              <a:t> </a:t>
            </a:r>
            <a:r>
              <a:rPr lang="en-GB" sz="2000" dirty="0" err="1">
                <a:solidFill>
                  <a:srgbClr val="404040"/>
                </a:solidFill>
                <a:latin typeface="Calibri"/>
                <a:cs typeface="Calibri"/>
              </a:rPr>
              <a:t>voidaan</a:t>
            </a:r>
            <a:r>
              <a:rPr lang="en-GB" sz="2000" dirty="0">
                <a:solidFill>
                  <a:srgbClr val="404040"/>
                </a:solidFill>
                <a:latin typeface="Calibri"/>
                <a:cs typeface="Calibri"/>
              </a:rPr>
              <a:t> </a:t>
            </a:r>
            <a:r>
              <a:rPr lang="en-GB" sz="2000" dirty="0" err="1">
                <a:solidFill>
                  <a:srgbClr val="404040"/>
                </a:solidFill>
                <a:latin typeface="Calibri"/>
                <a:cs typeface="Calibri"/>
              </a:rPr>
              <a:t>vähentää</a:t>
            </a:r>
            <a:r>
              <a:rPr lang="en-GB" sz="2000" dirty="0">
                <a:solidFill>
                  <a:srgbClr val="404040"/>
                </a:solidFill>
                <a:latin typeface="Calibri"/>
                <a:cs typeface="Calibri"/>
              </a:rPr>
              <a:t> </a:t>
            </a:r>
            <a:r>
              <a:rPr lang="en-GB" sz="2000" b="0" i="0" u="none" strike="noStrike" dirty="0" err="1">
                <a:solidFill>
                  <a:srgbClr val="404040"/>
                </a:solidFill>
                <a:effectLst/>
                <a:latin typeface="Calibri"/>
                <a:cs typeface="Calibri"/>
              </a:rPr>
              <a:t>reflektoimalla</a:t>
            </a:r>
            <a:r>
              <a:rPr lang="en-GB" sz="2000" dirty="0">
                <a:solidFill>
                  <a:srgbClr val="404040"/>
                </a:solidFill>
                <a:latin typeface="Calibri"/>
                <a:cs typeface="Calibri"/>
              </a:rPr>
              <a:t> </a:t>
            </a:r>
            <a:r>
              <a:rPr lang="en-GB" sz="2000" dirty="0" err="1">
                <a:solidFill>
                  <a:srgbClr val="404040"/>
                </a:solidFill>
                <a:latin typeface="Calibri"/>
                <a:cs typeface="Calibri"/>
              </a:rPr>
              <a:t>omia</a:t>
            </a:r>
            <a:r>
              <a:rPr lang="en-GB" sz="2000" dirty="0">
                <a:solidFill>
                  <a:srgbClr val="404040"/>
                </a:solidFill>
                <a:latin typeface="Calibri"/>
                <a:cs typeface="Calibri"/>
              </a:rPr>
              <a:t> </a:t>
            </a:r>
            <a:r>
              <a:rPr lang="en-GB" sz="2000" dirty="0" err="1">
                <a:solidFill>
                  <a:srgbClr val="404040"/>
                </a:solidFill>
                <a:latin typeface="Calibri"/>
                <a:cs typeface="Calibri"/>
              </a:rPr>
              <a:t>päätelmiä</a:t>
            </a:r>
            <a:r>
              <a:rPr lang="en-GB" sz="2000" dirty="0">
                <a:solidFill>
                  <a:srgbClr val="404040"/>
                </a:solidFill>
                <a:latin typeface="Calibri"/>
                <a:cs typeface="Calibri"/>
              </a:rPr>
              <a:t> </a:t>
            </a:r>
            <a:r>
              <a:rPr lang="en-GB" sz="2000" dirty="0" err="1">
                <a:solidFill>
                  <a:srgbClr val="404040"/>
                </a:solidFill>
                <a:latin typeface="Calibri"/>
                <a:cs typeface="Calibri"/>
              </a:rPr>
              <a:t>ja</a:t>
            </a:r>
            <a:r>
              <a:rPr lang="en-GB" sz="2000" dirty="0">
                <a:solidFill>
                  <a:srgbClr val="404040"/>
                </a:solidFill>
                <a:latin typeface="Calibri"/>
                <a:cs typeface="Calibri"/>
              </a:rPr>
              <a:t> </a:t>
            </a:r>
            <a:r>
              <a:rPr lang="en-GB" sz="2000" dirty="0" err="1">
                <a:solidFill>
                  <a:srgbClr val="404040"/>
                </a:solidFill>
                <a:latin typeface="Calibri"/>
                <a:cs typeface="Calibri"/>
              </a:rPr>
              <a:t>pyrkimällä</a:t>
            </a:r>
            <a:r>
              <a:rPr lang="en-GB" sz="2000" dirty="0">
                <a:solidFill>
                  <a:srgbClr val="404040"/>
                </a:solidFill>
                <a:latin typeface="Calibri"/>
                <a:cs typeface="Calibri"/>
              </a:rPr>
              <a:t> </a:t>
            </a:r>
            <a:r>
              <a:rPr lang="en-GB" sz="2000" dirty="0" err="1">
                <a:solidFill>
                  <a:srgbClr val="404040"/>
                </a:solidFill>
                <a:latin typeface="Calibri"/>
                <a:cs typeface="Calibri"/>
              </a:rPr>
              <a:t>tekemään</a:t>
            </a:r>
            <a:r>
              <a:rPr lang="en-GB" sz="2000" dirty="0">
                <a:solidFill>
                  <a:srgbClr val="404040"/>
                </a:solidFill>
                <a:latin typeface="Calibri"/>
                <a:cs typeface="Calibri"/>
              </a:rPr>
              <a:t> </a:t>
            </a:r>
            <a:r>
              <a:rPr lang="en-GB" sz="2000" dirty="0" err="1">
                <a:solidFill>
                  <a:srgbClr val="404040"/>
                </a:solidFill>
                <a:latin typeface="Calibri"/>
                <a:cs typeface="Calibri"/>
              </a:rPr>
              <a:t>syrjimättömiä</a:t>
            </a:r>
            <a:r>
              <a:rPr lang="en-GB" sz="2000" dirty="0">
                <a:solidFill>
                  <a:srgbClr val="404040"/>
                </a:solidFill>
                <a:latin typeface="Calibri"/>
                <a:cs typeface="Calibri"/>
              </a:rPr>
              <a:t> </a:t>
            </a:r>
            <a:r>
              <a:rPr lang="en-GB" sz="2000" b="0" i="0" u="none" strike="noStrike" dirty="0" err="1">
                <a:solidFill>
                  <a:srgbClr val="404040"/>
                </a:solidFill>
                <a:effectLst/>
                <a:latin typeface="Calibri"/>
                <a:cs typeface="Calibri"/>
              </a:rPr>
              <a:t>päätöksiä</a:t>
            </a:r>
            <a:r>
              <a:rPr lang="en-GB" sz="2000" b="0" i="0" dirty="0">
                <a:solidFill>
                  <a:srgbClr val="000000"/>
                </a:solidFill>
                <a:effectLst/>
                <a:latin typeface="Calibri"/>
                <a:cs typeface="Calibri"/>
              </a:rPr>
              <a:t>​</a:t>
            </a:r>
          </a:p>
          <a:p>
            <a:pPr lvl="1" fontAlgn="base"/>
            <a:r>
              <a:rPr lang="en-GB" sz="2000" b="0" i="1" u="none" strike="noStrike" dirty="0" err="1">
                <a:solidFill>
                  <a:srgbClr val="404040"/>
                </a:solidFill>
                <a:effectLst/>
                <a:latin typeface="Calibri"/>
                <a:cs typeface="Calibri"/>
              </a:rPr>
              <a:t>Mitä</a:t>
            </a:r>
            <a:r>
              <a:rPr lang="en-GB" sz="2000" b="0" i="1" u="none" strike="noStrike" dirty="0">
                <a:solidFill>
                  <a:srgbClr val="404040"/>
                </a:solidFill>
                <a:effectLst/>
                <a:latin typeface="Calibri"/>
                <a:cs typeface="Calibri"/>
              </a:rPr>
              <a:t> </a:t>
            </a:r>
            <a:r>
              <a:rPr lang="en-GB" sz="2000" b="0" i="1" u="none" strike="noStrike" dirty="0" err="1">
                <a:solidFill>
                  <a:srgbClr val="404040"/>
                </a:solidFill>
                <a:effectLst/>
                <a:latin typeface="Calibri"/>
                <a:cs typeface="Calibri"/>
              </a:rPr>
              <a:t>odotamme</a:t>
            </a:r>
            <a:r>
              <a:rPr lang="en-GB" sz="2000" b="0" i="1" u="none" strike="noStrike" dirty="0">
                <a:solidFill>
                  <a:srgbClr val="404040"/>
                </a:solidFill>
                <a:effectLst/>
                <a:latin typeface="Calibri"/>
                <a:cs typeface="Calibri"/>
              </a:rPr>
              <a:t> </a:t>
            </a:r>
            <a:r>
              <a:rPr lang="en-GB" sz="2000" b="0" i="1" u="none" strike="noStrike" dirty="0" err="1">
                <a:solidFill>
                  <a:srgbClr val="404040"/>
                </a:solidFill>
                <a:effectLst/>
                <a:latin typeface="Calibri"/>
                <a:cs typeface="Calibri"/>
              </a:rPr>
              <a:t>hakijalta</a:t>
            </a:r>
            <a:r>
              <a:rPr lang="en-GB" sz="2000" b="0" i="1" u="none" strike="noStrike" dirty="0">
                <a:solidFill>
                  <a:srgbClr val="404040"/>
                </a:solidFill>
                <a:effectLst/>
                <a:latin typeface="Calibri"/>
                <a:cs typeface="Calibri"/>
              </a:rPr>
              <a:t> </a:t>
            </a:r>
            <a:r>
              <a:rPr lang="en-GB" sz="2000" b="0" i="1" u="none" strike="noStrike" dirty="0" err="1">
                <a:solidFill>
                  <a:srgbClr val="404040"/>
                </a:solidFill>
                <a:effectLst/>
                <a:latin typeface="Calibri"/>
                <a:cs typeface="Calibri"/>
              </a:rPr>
              <a:t>työpaikkailmoituksessa</a:t>
            </a:r>
            <a:r>
              <a:rPr lang="en-GB" sz="2000" b="0" i="1" u="none" strike="noStrike" dirty="0">
                <a:solidFill>
                  <a:srgbClr val="404040"/>
                </a:solidFill>
                <a:effectLst/>
                <a:latin typeface="Calibri"/>
                <a:cs typeface="Calibri"/>
              </a:rPr>
              <a:t>?</a:t>
            </a:r>
          </a:p>
          <a:p>
            <a:pPr lvl="1" fontAlgn="base"/>
            <a:r>
              <a:rPr lang="fi-FI" sz="2000" b="0" i="1" u="none" strike="noStrike" dirty="0">
                <a:solidFill>
                  <a:srgbClr val="404040"/>
                </a:solidFill>
                <a:effectLst/>
                <a:latin typeface="Calibri"/>
                <a:cs typeface="Calibri"/>
              </a:rPr>
              <a:t>Miten arvioimme </a:t>
            </a:r>
            <a:r>
              <a:rPr lang="fi-FI" sz="2000" i="1" dirty="0">
                <a:solidFill>
                  <a:srgbClr val="404040"/>
                </a:solidFill>
                <a:latin typeface="Calibri"/>
                <a:cs typeface="Calibri"/>
              </a:rPr>
              <a:t>hakijoiden osaamista</a:t>
            </a:r>
            <a:r>
              <a:rPr lang="fi-FI" sz="2000" b="0" i="1" u="none" strike="noStrike" dirty="0">
                <a:solidFill>
                  <a:srgbClr val="404040"/>
                </a:solidFill>
                <a:effectLst/>
                <a:latin typeface="Calibri"/>
                <a:cs typeface="Calibri"/>
              </a:rPr>
              <a:t> ja potentiaalia?</a:t>
            </a:r>
          </a:p>
          <a:p>
            <a:pPr lvl="1" fontAlgn="base"/>
            <a:r>
              <a:rPr lang="fi-FI" sz="2000" b="0" i="1" u="none" strike="noStrike" dirty="0">
                <a:solidFill>
                  <a:srgbClr val="404040"/>
                </a:solidFill>
                <a:effectLst/>
                <a:latin typeface="Calibri"/>
                <a:cs typeface="Calibri"/>
              </a:rPr>
              <a:t>Suosimmeko kaltaisiamme?</a:t>
            </a:r>
          </a:p>
          <a:p>
            <a:pPr fontAlgn="base"/>
            <a:r>
              <a:rPr lang="fi-FI" sz="2000" dirty="0">
                <a:solidFill>
                  <a:srgbClr val="404040"/>
                </a:solidFill>
                <a:latin typeface="Calibri"/>
                <a:cs typeface="Calibri"/>
              </a:rPr>
              <a:t>Ajatusvinoumilla</a:t>
            </a:r>
            <a:r>
              <a:rPr lang="fi-FI" sz="2000" b="0" i="0" u="none" strike="noStrike" dirty="0">
                <a:solidFill>
                  <a:srgbClr val="404040"/>
                </a:solidFill>
                <a:effectLst/>
                <a:latin typeface="Calibri"/>
                <a:cs typeface="Calibri"/>
              </a:rPr>
              <a:t> voi olla merkitystä myös </a:t>
            </a:r>
            <a:r>
              <a:rPr lang="fi-FI" sz="2000" dirty="0">
                <a:solidFill>
                  <a:srgbClr val="404040"/>
                </a:solidFill>
                <a:latin typeface="Calibri"/>
                <a:cs typeface="Calibri"/>
              </a:rPr>
              <a:t>siihen</a:t>
            </a:r>
            <a:r>
              <a:rPr lang="fi-FI" sz="2000" b="0" i="0" u="none" strike="noStrike" dirty="0">
                <a:solidFill>
                  <a:srgbClr val="404040"/>
                </a:solidFill>
                <a:effectLst/>
                <a:latin typeface="Calibri"/>
                <a:cs typeface="Calibri"/>
              </a:rPr>
              <a:t>, miten arvioimme </a:t>
            </a:r>
            <a:r>
              <a:rPr lang="fi-FI" sz="2000" dirty="0">
                <a:solidFill>
                  <a:srgbClr val="404040"/>
                </a:solidFill>
                <a:latin typeface="Calibri"/>
                <a:cs typeface="Calibri"/>
              </a:rPr>
              <a:t>omaa osaamistamme</a:t>
            </a:r>
            <a:r>
              <a:rPr lang="fi-FI" sz="2000" b="0" i="0" u="none" strike="noStrike" dirty="0">
                <a:solidFill>
                  <a:srgbClr val="404040"/>
                </a:solidFill>
                <a:effectLst/>
                <a:latin typeface="Calibri"/>
                <a:cs typeface="Calibri"/>
              </a:rPr>
              <a:t> ja potentiaaliamme työnhaussa</a:t>
            </a:r>
            <a:endParaRPr lang="fi-FI" sz="2000" dirty="0">
              <a:latin typeface="Calibri"/>
              <a:cs typeface="Calibri"/>
            </a:endParaRPr>
          </a:p>
        </p:txBody>
      </p:sp>
      <p:pic>
        <p:nvPicPr>
          <p:cNvPr id="4" name="Picture 3" descr="Be conscious written on a board">
            <a:extLst>
              <a:ext uri="{FF2B5EF4-FFF2-40B4-BE49-F238E27FC236}">
                <a16:creationId xmlns:a16="http://schemas.microsoft.com/office/drawing/2014/main" id="{E9AC9DC6-C34B-40E6-9C50-60467D97D08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425369" y="2573805"/>
            <a:ext cx="4766631" cy="4284195"/>
          </a:xfrm>
          <a:prstGeom prst="rect">
            <a:avLst/>
          </a:prstGeom>
          <a:effectLst>
            <a:softEdge rad="317500"/>
          </a:effectLst>
        </p:spPr>
      </p:pic>
      <p:sp>
        <p:nvSpPr>
          <p:cNvPr id="5" name="TextBox 4">
            <a:extLst>
              <a:ext uri="{FF2B5EF4-FFF2-40B4-BE49-F238E27FC236}">
                <a16:creationId xmlns:a16="http://schemas.microsoft.com/office/drawing/2014/main" id="{34FFF1E3-2191-F948-E997-CCBF16D91E11}"/>
              </a:ext>
            </a:extLst>
          </p:cNvPr>
          <p:cNvSpPr txBox="1"/>
          <p:nvPr/>
        </p:nvSpPr>
        <p:spPr>
          <a:xfrm>
            <a:off x="9810998" y="6248399"/>
            <a:ext cx="274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ea typeface="Calibri"/>
                <a:cs typeface="Calibri"/>
              </a:rPr>
              <a:t>Kuva: Vie Studio (</a:t>
            </a:r>
            <a:r>
              <a:rPr lang="en-US" sz="1400" err="1">
                <a:ea typeface="Calibri"/>
                <a:cs typeface="Calibri"/>
              </a:rPr>
              <a:t>Pexels</a:t>
            </a:r>
            <a:r>
              <a:rPr lang="en-US" sz="1400">
                <a:ea typeface="Calibri"/>
                <a:cs typeface="Calibri"/>
              </a:rPr>
              <a:t>)</a:t>
            </a:r>
          </a:p>
        </p:txBody>
      </p:sp>
    </p:spTree>
    <p:extLst>
      <p:ext uri="{BB962C8B-B14F-4D97-AF65-F5344CB8AC3E}">
        <p14:creationId xmlns:p14="http://schemas.microsoft.com/office/powerpoint/2010/main" val="21705682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409DC6-F1C0-48EC-9FFC-A5A0FA7F1565}"/>
              </a:ext>
            </a:extLst>
          </p:cNvPr>
          <p:cNvSpPr>
            <a:spLocks noGrp="1"/>
          </p:cNvSpPr>
          <p:nvPr>
            <p:ph type="title"/>
          </p:nvPr>
        </p:nvSpPr>
        <p:spPr>
          <a:xfrm>
            <a:off x="4965430" y="629268"/>
            <a:ext cx="6586491" cy="1286160"/>
          </a:xfrm>
        </p:spPr>
        <p:txBody>
          <a:bodyPr vert="horz" lIns="91440" tIns="45720" rIns="91440" bIns="45720" rtlCol="0" anchor="b">
            <a:normAutofit/>
          </a:bodyPr>
          <a:lstStyle/>
          <a:p>
            <a:r>
              <a:rPr lang="en-US" sz="4100"/>
              <a:t>Miltä ura-ajatuksesi näyttävät?</a:t>
            </a:r>
          </a:p>
        </p:txBody>
      </p:sp>
      <p:sp>
        <p:nvSpPr>
          <p:cNvPr id="3" name="Content Placeholder 2">
            <a:extLst>
              <a:ext uri="{FF2B5EF4-FFF2-40B4-BE49-F238E27FC236}">
                <a16:creationId xmlns:a16="http://schemas.microsoft.com/office/drawing/2014/main" id="{9A67C43A-89D9-4C72-A5BB-FB787337E126}"/>
              </a:ext>
            </a:extLst>
          </p:cNvPr>
          <p:cNvSpPr>
            <a:spLocks noGrp="1"/>
          </p:cNvSpPr>
          <p:nvPr>
            <p:ph idx="1"/>
          </p:nvPr>
        </p:nvSpPr>
        <p:spPr>
          <a:xfrm>
            <a:off x="4965431" y="2438400"/>
            <a:ext cx="6586489" cy="3785419"/>
          </a:xfrm>
        </p:spPr>
        <p:txBody>
          <a:bodyPr vert="horz" lIns="91440" tIns="45720" rIns="91440" bIns="45720" rtlCol="0" anchor="t">
            <a:noAutofit/>
          </a:bodyPr>
          <a:lstStyle/>
          <a:p>
            <a:r>
              <a:rPr lang="fi-FI"/>
              <a:t>Valitse kuva, joka liittyy jotenkin nykyiseen tilanteeseesi tai ajatuksiin, joita sinulla on ollut urastasi.</a:t>
            </a:r>
          </a:p>
          <a:p>
            <a:r>
              <a:rPr lang="en-US"/>
              <a:t>Ole luova </a:t>
            </a:r>
            <a:r>
              <a:rPr lang="en-US">
                <a:sym typeface="Wingdings" panose="05000000000000000000" pitchFamily="2" charset="2"/>
              </a:rPr>
              <a:t></a:t>
            </a:r>
            <a:endParaRPr lang="en-US">
              <a:ea typeface="Calibri"/>
              <a:cs typeface="Calibri"/>
            </a:endParaRPr>
          </a:p>
          <a:p>
            <a:r>
              <a:rPr lang="en-US">
                <a:sym typeface="Wingdings" panose="05000000000000000000" pitchFamily="2" charset="2"/>
              </a:rPr>
              <a:t>Esittele itsesi ja kuvan tarina muille ryhmäläisille</a:t>
            </a:r>
            <a:endParaRPr lang="en-US">
              <a:ea typeface="Calibri"/>
              <a:cs typeface="Calibri"/>
            </a:endParaRPr>
          </a:p>
        </p:txBody>
      </p:sp>
      <p:pic>
        <p:nvPicPr>
          <p:cNvPr id="4" name="Picture 4">
            <a:extLst>
              <a:ext uri="{FF2B5EF4-FFF2-40B4-BE49-F238E27FC236}">
                <a16:creationId xmlns:a16="http://schemas.microsoft.com/office/drawing/2014/main" id="{4DC0B091-1CDB-5DF6-CAE6-B764413D4C6E}"/>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20" y="10"/>
            <a:ext cx="4635571" cy="6857990"/>
          </a:xfrm>
          <a:prstGeom prst="rect">
            <a:avLst/>
          </a:prstGeom>
          <a:effectLst/>
        </p:spPr>
      </p:pic>
      <p:sp>
        <p:nvSpPr>
          <p:cNvPr id="5" name="TextBox 4">
            <a:extLst>
              <a:ext uri="{FF2B5EF4-FFF2-40B4-BE49-F238E27FC236}">
                <a16:creationId xmlns:a16="http://schemas.microsoft.com/office/drawing/2014/main" id="{60E82C63-95C8-4CEF-A3CD-AB502EADAB32}"/>
              </a:ext>
            </a:extLst>
          </p:cNvPr>
          <p:cNvSpPr txBox="1"/>
          <p:nvPr/>
        </p:nvSpPr>
        <p:spPr>
          <a:xfrm>
            <a:off x="1587796" y="6596390"/>
            <a:ext cx="1772093" cy="261610"/>
          </a:xfrm>
          <a:prstGeom prst="rect">
            <a:avLst/>
          </a:prstGeom>
          <a:noFill/>
        </p:spPr>
        <p:txBody>
          <a:bodyPr wrap="square" rtlCol="0">
            <a:spAutoFit/>
          </a:bodyPr>
          <a:lstStyle/>
          <a:p>
            <a:r>
              <a:rPr lang="fi-FI" sz="1100"/>
              <a:t>Kuva: Ali Pazan (Pexels)</a:t>
            </a:r>
          </a:p>
        </p:txBody>
      </p:sp>
    </p:spTree>
    <p:extLst>
      <p:ext uri="{BB962C8B-B14F-4D97-AF65-F5344CB8AC3E}">
        <p14:creationId xmlns:p14="http://schemas.microsoft.com/office/powerpoint/2010/main" val="40948963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Three people talking">
            <a:extLst>
              <a:ext uri="{FF2B5EF4-FFF2-40B4-BE49-F238E27FC236}">
                <a16:creationId xmlns:a16="http://schemas.microsoft.com/office/drawing/2014/main" id="{CCFEDC24-478D-4376-23AA-B74AA835C92F}"/>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4165172" y="10"/>
            <a:ext cx="8026828" cy="6857990"/>
          </a:xfrm>
          <a:prstGeom prst="rect">
            <a:avLst/>
          </a:prstGeom>
        </p:spPr>
      </p:pic>
      <p:sp>
        <p:nvSpPr>
          <p:cNvPr id="2" name="Title 1">
            <a:extLst>
              <a:ext uri="{FF2B5EF4-FFF2-40B4-BE49-F238E27FC236}">
                <a16:creationId xmlns:a16="http://schemas.microsoft.com/office/drawing/2014/main" id="{59270BED-4003-4A2F-AFBC-ABB27ED8D8CE}"/>
              </a:ext>
            </a:extLst>
          </p:cNvPr>
          <p:cNvSpPr>
            <a:spLocks noGrp="1"/>
          </p:cNvSpPr>
          <p:nvPr>
            <p:ph type="title"/>
          </p:nvPr>
        </p:nvSpPr>
        <p:spPr>
          <a:xfrm>
            <a:off x="411199" y="1161288"/>
            <a:ext cx="3919407" cy="1124712"/>
          </a:xfrm>
        </p:spPr>
        <p:txBody>
          <a:bodyPr vert="horz" lIns="91440" tIns="45720" rIns="91440" bIns="45720" rtlCol="0" anchor="b">
            <a:noAutofit/>
          </a:bodyPr>
          <a:lstStyle/>
          <a:p>
            <a:r>
              <a:rPr lang="en-US" sz="3600"/>
              <a:t>Uradeitti </a:t>
            </a:r>
          </a:p>
        </p:txBody>
      </p:sp>
      <p:sp>
        <p:nvSpPr>
          <p:cNvPr id="3" name="Content Placeholder 2">
            <a:extLst>
              <a:ext uri="{FF2B5EF4-FFF2-40B4-BE49-F238E27FC236}">
                <a16:creationId xmlns:a16="http://schemas.microsoft.com/office/drawing/2014/main" id="{47C57391-B550-4592-A905-49A978DF138B}"/>
              </a:ext>
            </a:extLst>
          </p:cNvPr>
          <p:cNvSpPr>
            <a:spLocks noGrp="1"/>
          </p:cNvSpPr>
          <p:nvPr>
            <p:ph idx="1"/>
          </p:nvPr>
        </p:nvSpPr>
        <p:spPr>
          <a:xfrm>
            <a:off x="371094" y="2718054"/>
            <a:ext cx="3438906" cy="3207258"/>
          </a:xfrm>
        </p:spPr>
        <p:txBody>
          <a:bodyPr vert="horz" lIns="91440" tIns="45720" rIns="91440" bIns="45720" rtlCol="0" anchor="t">
            <a:noAutofit/>
          </a:bodyPr>
          <a:lstStyle/>
          <a:p>
            <a:pPr marL="0" indent="0">
              <a:buNone/>
            </a:pPr>
            <a:r>
              <a:rPr lang="en-US" sz="2400"/>
              <a:t>Tehtävän tavoitteet: </a:t>
            </a:r>
            <a:endParaRPr lang="en-US" sz="2400">
              <a:cs typeface="Calibri"/>
            </a:endParaRPr>
          </a:p>
          <a:p>
            <a:r>
              <a:rPr lang="en-US" sz="2400"/>
              <a:t>Tutustua toisiimme</a:t>
            </a:r>
            <a:endParaRPr lang="en-US" sz="2400">
              <a:cs typeface="Calibri"/>
            </a:endParaRPr>
          </a:p>
          <a:p>
            <a:r>
              <a:rPr lang="en-US" sz="2400"/>
              <a:t>Tehdä näkyväksi valinnat, joita olemme jo tehneet uran kannalta</a:t>
            </a:r>
            <a:endParaRPr lang="en-US" sz="2400">
              <a:cs typeface="Calibri"/>
            </a:endParaRPr>
          </a:p>
          <a:p>
            <a:r>
              <a:rPr lang="en-US" sz="2400"/>
              <a:t>Lisätä tietoisuutta asioista, joilla voi olla vaikutusta uraan liittyviin päätöksiin</a:t>
            </a:r>
            <a:endParaRPr lang="en-US" sz="2400">
              <a:cs typeface="Calibri"/>
            </a:endParaRPr>
          </a:p>
        </p:txBody>
      </p:sp>
      <p:sp>
        <p:nvSpPr>
          <p:cNvPr id="5" name="TextBox 4">
            <a:extLst>
              <a:ext uri="{FF2B5EF4-FFF2-40B4-BE49-F238E27FC236}">
                <a16:creationId xmlns:a16="http://schemas.microsoft.com/office/drawing/2014/main" id="{BD41C903-8ED6-5989-DFFF-A2092C4F3984}"/>
              </a:ext>
            </a:extLst>
          </p:cNvPr>
          <p:cNvSpPr txBox="1"/>
          <p:nvPr/>
        </p:nvSpPr>
        <p:spPr>
          <a:xfrm>
            <a:off x="8180136" y="6594190"/>
            <a:ext cx="2055628" cy="261610"/>
          </a:xfrm>
          <a:prstGeom prst="rect">
            <a:avLst/>
          </a:prstGeom>
          <a:noFill/>
        </p:spPr>
        <p:txBody>
          <a:bodyPr wrap="square" lIns="91440" tIns="45720" rIns="91440" bIns="45720" rtlCol="0" anchor="t">
            <a:spAutoFit/>
          </a:bodyPr>
          <a:lstStyle/>
          <a:p>
            <a:r>
              <a:rPr lang="fi-FI" sz="1050">
                <a:solidFill>
                  <a:srgbClr val="0070C0"/>
                </a:solidFill>
              </a:rPr>
              <a:t>Kuva: </a:t>
            </a:r>
            <a:r>
              <a:rPr lang="fi-FI" sz="1050" noProof="1">
                <a:solidFill>
                  <a:srgbClr val="0070C0"/>
                </a:solidFill>
              </a:rPr>
              <a:t>Thisisengineering (Pexels)</a:t>
            </a:r>
            <a:endParaRPr lang="fi-FI" sz="1050" noProof="1">
              <a:solidFill>
                <a:srgbClr val="0070C0"/>
              </a:solidFill>
              <a:cs typeface="Calibri"/>
            </a:endParaRPr>
          </a:p>
        </p:txBody>
      </p:sp>
    </p:spTree>
    <p:extLst>
      <p:ext uri="{BB962C8B-B14F-4D97-AF65-F5344CB8AC3E}">
        <p14:creationId xmlns:p14="http://schemas.microsoft.com/office/powerpoint/2010/main" val="23030718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3911B-ABE3-4BD5-BA06-BC2681CB91FB}"/>
              </a:ext>
            </a:extLst>
          </p:cNvPr>
          <p:cNvSpPr>
            <a:spLocks noGrp="1"/>
          </p:cNvSpPr>
          <p:nvPr>
            <p:ph type="title"/>
          </p:nvPr>
        </p:nvSpPr>
        <p:spPr/>
        <p:txBody>
          <a:bodyPr lIns="91440" tIns="45720" rIns="91440" bIns="45720" anchor="t"/>
          <a:lstStyle/>
          <a:p>
            <a:r>
              <a:rPr lang="fi-FI"/>
              <a:t>5 kierrosta, 3+3 minuuttia per pari</a:t>
            </a:r>
          </a:p>
        </p:txBody>
      </p:sp>
      <p:sp>
        <p:nvSpPr>
          <p:cNvPr id="3" name="Content Placeholder 2">
            <a:extLst>
              <a:ext uri="{FF2B5EF4-FFF2-40B4-BE49-F238E27FC236}">
                <a16:creationId xmlns:a16="http://schemas.microsoft.com/office/drawing/2014/main" id="{3424171F-0D7C-4CA7-A0AD-BF2A87EC1DFB}"/>
              </a:ext>
            </a:extLst>
          </p:cNvPr>
          <p:cNvSpPr>
            <a:spLocks noGrp="1"/>
          </p:cNvSpPr>
          <p:nvPr>
            <p:ph idx="1"/>
          </p:nvPr>
        </p:nvSpPr>
        <p:spPr>
          <a:xfrm>
            <a:off x="838200" y="2458023"/>
            <a:ext cx="11061939" cy="3986320"/>
          </a:xfrm>
        </p:spPr>
        <p:txBody>
          <a:bodyPr lIns="91440" tIns="45720" rIns="91440" bIns="45720" anchor="t"/>
          <a:lstStyle/>
          <a:p>
            <a:r>
              <a:rPr lang="fi-FI" dirty="0"/>
              <a:t>Esittele itsesi ja kerro mitä opiskelet </a:t>
            </a:r>
          </a:p>
          <a:p>
            <a:pPr marL="514350" indent="-514350">
              <a:buAutoNum type="arabicPeriod"/>
            </a:pPr>
            <a:r>
              <a:rPr lang="fi-FI" dirty="0">
                <a:ea typeface="+mn-lt"/>
                <a:cs typeface="+mn-lt"/>
              </a:rPr>
              <a:t>Mitä tiesit etukäteen omasta alastasi? </a:t>
            </a:r>
          </a:p>
          <a:p>
            <a:pPr marL="514350" indent="-514350">
              <a:buAutoNum type="arabicPeriod"/>
            </a:pPr>
            <a:r>
              <a:rPr lang="fi-FI" dirty="0"/>
              <a:t>Mitkä päätökset ovat johtaneet sinut tänne? </a:t>
            </a:r>
            <a:endParaRPr lang="fi-FI" dirty="0">
              <a:ea typeface="Calibri"/>
              <a:cs typeface="Calibri"/>
            </a:endParaRPr>
          </a:p>
          <a:p>
            <a:pPr marL="514350" indent="-514350">
              <a:buAutoNum type="arabicPeriod"/>
            </a:pPr>
            <a:r>
              <a:rPr lang="fi-FI" dirty="0"/>
              <a:t>Mikä ja kuka on vaikuttanut päätöksiisi? </a:t>
            </a:r>
            <a:endParaRPr lang="fi-FI" dirty="0">
              <a:ea typeface="Calibri"/>
              <a:cs typeface="Calibri"/>
            </a:endParaRPr>
          </a:p>
          <a:p>
            <a:pPr marL="514350" indent="-514350">
              <a:buAutoNum type="arabicPeriod"/>
            </a:pPr>
            <a:r>
              <a:rPr lang="fi-FI" dirty="0">
                <a:cs typeface="Calibri"/>
              </a:rPr>
              <a:t>Miltä päätösten tekeminen tuntui? </a:t>
            </a:r>
            <a:endParaRPr lang="fi-FI" dirty="0">
              <a:ea typeface="Calibri"/>
              <a:cs typeface="Calibri"/>
            </a:endParaRPr>
          </a:p>
          <a:p>
            <a:pPr marL="514350" indent="-514350">
              <a:buAutoNum type="arabicPeriod"/>
            </a:pPr>
            <a:r>
              <a:rPr lang="fi-FI" dirty="0">
                <a:cs typeface="Calibri"/>
              </a:rPr>
              <a:t>Miten luulet sukupuolesi vaikuttaneen päätöstesi taustoihin?</a:t>
            </a:r>
            <a:endParaRPr lang="fi-FI" dirty="0">
              <a:ea typeface="Calibri"/>
              <a:cs typeface="Calibri"/>
            </a:endParaRPr>
          </a:p>
        </p:txBody>
      </p:sp>
      <p:sp>
        <p:nvSpPr>
          <p:cNvPr id="4" name="TextBox 3">
            <a:extLst>
              <a:ext uri="{FF2B5EF4-FFF2-40B4-BE49-F238E27FC236}">
                <a16:creationId xmlns:a16="http://schemas.microsoft.com/office/drawing/2014/main" id="{14B58DE0-2347-4760-B43B-6222E08A2816}"/>
              </a:ext>
            </a:extLst>
          </p:cNvPr>
          <p:cNvSpPr txBox="1"/>
          <p:nvPr/>
        </p:nvSpPr>
        <p:spPr>
          <a:xfrm>
            <a:off x="1070516" y="5795393"/>
            <a:ext cx="7839307" cy="461665"/>
          </a:xfrm>
          <a:prstGeom prst="rect">
            <a:avLst/>
          </a:prstGeom>
          <a:noFill/>
        </p:spPr>
        <p:txBody>
          <a:bodyPr wrap="square" rtlCol="0">
            <a:spAutoFit/>
          </a:bodyPr>
          <a:lstStyle/>
          <a:p>
            <a:r>
              <a:rPr lang="fi-FI" sz="2400" dirty="0">
                <a:hlinkClick r:id="rId2"/>
              </a:rPr>
              <a:t>Harjoituksen tarkempi ohjeistus NAU!-hankkeen sivuilla </a:t>
            </a:r>
            <a:endParaRPr lang="fi-FI" sz="2400" dirty="0"/>
          </a:p>
        </p:txBody>
      </p:sp>
    </p:spTree>
    <p:extLst>
      <p:ext uri="{BB962C8B-B14F-4D97-AF65-F5344CB8AC3E}">
        <p14:creationId xmlns:p14="http://schemas.microsoft.com/office/powerpoint/2010/main" val="410424271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72</TotalTime>
  <Words>2652</Words>
  <Application>Microsoft Macintosh PowerPoint</Application>
  <PresentationFormat>Laajakuva</PresentationFormat>
  <Paragraphs>268</Paragraphs>
  <Slides>32</Slides>
  <Notes>24</Notes>
  <HiddenSlides>0</HiddenSlides>
  <MMClips>0</MMClips>
  <ScaleCrop>false</ScaleCrop>
  <HeadingPairs>
    <vt:vector size="6" baseType="variant">
      <vt:variant>
        <vt:lpstr>Käytetyt fontit</vt:lpstr>
      </vt:variant>
      <vt:variant>
        <vt:i4>5</vt:i4>
      </vt:variant>
      <vt:variant>
        <vt:lpstr>Teema</vt:lpstr>
      </vt:variant>
      <vt:variant>
        <vt:i4>1</vt:i4>
      </vt:variant>
      <vt:variant>
        <vt:lpstr>Dian otsikot</vt:lpstr>
      </vt:variant>
      <vt:variant>
        <vt:i4>32</vt:i4>
      </vt:variant>
    </vt:vector>
  </HeadingPairs>
  <TitlesOfParts>
    <vt:vector size="38" baseType="lpstr">
      <vt:lpstr> Courier New </vt:lpstr>
      <vt:lpstr>Arial</vt:lpstr>
      <vt:lpstr>Calibri</vt:lpstr>
      <vt:lpstr>Calibri Light</vt:lpstr>
      <vt:lpstr>Times New Roman</vt:lpstr>
      <vt:lpstr>Office Theme</vt:lpstr>
      <vt:lpstr>PowerPoint-esitys</vt:lpstr>
      <vt:lpstr>PowerPoint-esitys</vt:lpstr>
      <vt:lpstr>Ohjelma 5.4.</vt:lpstr>
      <vt:lpstr>Tehdään tilasta kaikille turvallinen</vt:lpstr>
      <vt:lpstr>Sukupuolitietoisuus uraohjauksessa –  mitä se tarkoittaa?</vt:lpstr>
      <vt:lpstr>Tiedostamattomat ajatusvinoumat vaikuttavat työuriin </vt:lpstr>
      <vt:lpstr>Miltä ura-ajatuksesi näyttävät?</vt:lpstr>
      <vt:lpstr>Uradeitti </vt:lpstr>
      <vt:lpstr>5 kierrosta, 3+3 minuuttia per pari</vt:lpstr>
      <vt:lpstr>PowerPoint-esitys</vt:lpstr>
      <vt:lpstr>PowerPoint-esitys</vt:lpstr>
      <vt:lpstr>Kolme lähestymistapaa tulevaisuutta koskevaan päätöksentekoon </vt:lpstr>
      <vt:lpstr>Urasarjakuvat</vt:lpstr>
      <vt:lpstr>Ura-ajatuksia erilaisin silmin </vt:lpstr>
      <vt:lpstr>Ajattele kuin lapsi, ajattele kuin aikuinen, ajattele yhteiskunnan vaikutusta</vt:lpstr>
      <vt:lpstr>Ohjelma 12.4.</vt:lpstr>
      <vt:lpstr>Uravalmennus</vt:lpstr>
      <vt:lpstr>Ohjelma 26.4.</vt:lpstr>
      <vt:lpstr> Taitoposteri: mielikuvaharjoitus ja osaamisen sanoittaminen</vt:lpstr>
      <vt:lpstr>Taitoposteri-harjoituksen ohjeet</vt:lpstr>
      <vt:lpstr>Kuvittele...</vt:lpstr>
      <vt:lpstr>Mikä tekee vaikutuksen esihenkilöösi?</vt:lpstr>
      <vt:lpstr>Esimerkkejä työhön liittyvistä motivaatiotekijöistä: Haluatko…</vt:lpstr>
      <vt:lpstr>Keskustele vierustoverin kanssa</vt:lpstr>
      <vt:lpstr>Kirjoita ylös, miksi sinut palkattiin? Mikä työssä on sinulle tärkeää?</vt:lpstr>
      <vt:lpstr>Millaisia taitoja sinulla on? Esimerkkejä ns. pehmeistä ja kovista taidoista</vt:lpstr>
      <vt:lpstr>Keskustele vierustoverin kanssa</vt:lpstr>
      <vt:lpstr>Kirjoita ylös, missä olet hyvä? Millaisia taitoja sinulla on?</vt:lpstr>
      <vt:lpstr>Lopuksi </vt:lpstr>
      <vt:lpstr>Harjoitus työhaastatteluun:  STAR-menetelmän käyttö</vt:lpstr>
      <vt:lpstr>Vinkkejä ja linkkejä</vt:lpstr>
      <vt:lpstr>PowerPoint-esitys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Minttu Rantanen (TAMK)</dc:creator>
  <cp:lastModifiedBy>Noora Eilola</cp:lastModifiedBy>
  <cp:revision>6</cp:revision>
  <dcterms:created xsi:type="dcterms:W3CDTF">2020-06-11T11:56:50Z</dcterms:created>
  <dcterms:modified xsi:type="dcterms:W3CDTF">2022-07-14T15:20:50Z</dcterms:modified>
</cp:coreProperties>
</file>