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507" r:id="rId6"/>
    <p:sldId id="496" r:id="rId7"/>
    <p:sldId id="256" r:id="rId8"/>
    <p:sldId id="260" r:id="rId9"/>
    <p:sldId id="261" r:id="rId10"/>
    <p:sldId id="497" r:id="rId11"/>
    <p:sldId id="508" r:id="rId12"/>
    <p:sldId id="512" r:id="rId13"/>
    <p:sldId id="510" r:id="rId14"/>
    <p:sldId id="517" r:id="rId15"/>
    <p:sldId id="511" r:id="rId16"/>
    <p:sldId id="259" r:id="rId17"/>
    <p:sldId id="502" r:id="rId18"/>
    <p:sldId id="501" r:id="rId19"/>
    <p:sldId id="503" r:id="rId20"/>
    <p:sldId id="504" r:id="rId21"/>
    <p:sldId id="505" r:id="rId22"/>
    <p:sldId id="506" r:id="rId23"/>
    <p:sldId id="500" r:id="rId24"/>
    <p:sldId id="513" r:id="rId25"/>
    <p:sldId id="514" r:id="rId26"/>
    <p:sldId id="515" r:id="rId27"/>
    <p:sldId id="516" r:id="rId28"/>
    <p:sldId id="509" r:id="rId29"/>
    <p:sldId id="258" r:id="rId3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61871D-D3DE-3049-8B2B-2CF2479B9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4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A72C3-BD15-DC4C-A579-68B33EB01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C6EF26-D23D-8640-BBB4-A3BBB98E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EBF026-2757-1A49-A9A9-957BBEBC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3497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8011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9026C3-1A98-784D-AB75-EF10C3BF5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F23-9F09-0A41-B255-7D7B06052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401F4-23B9-5B4A-BB45-6259A34E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C72BA-AD48-1848-A47E-14118DAB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319E-EFB3-0646-A571-C39397C4E162}" type="datetimeFigureOut">
              <a:rPr lang="en-FI" smtClean="0"/>
              <a:t>04/29/2022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00F4-CF1C-684B-A318-4A853C92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FD7FB-9BEB-5F40-AD34-EE019499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265652-A6B3-BD4E-A18B-10E24807B85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53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DB24-94CF-4B48-B032-CA17B27E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04E7-E27C-3548-9F0A-C581A16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284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11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7C438-3F28-564A-A736-8564E15E0E1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49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survey/account/register" TargetMode="External"/><Relationship Id="rId2" Type="http://schemas.openxmlformats.org/officeDocument/2006/relationships/hyperlink" Target="https://asas.bdo.be/index/pref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uld.com/buzz/" TargetMode="External"/><Relationship Id="rId5" Type="http://schemas.openxmlformats.org/officeDocument/2006/relationships/hyperlink" Target="https://www.123test.com/personality-test/" TargetMode="External"/><Relationship Id="rId4" Type="http://schemas.openxmlformats.org/officeDocument/2006/relationships/hyperlink" Target="http://www.humanmetrics.com/cgi-win/jtypes2.as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0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1F7D-A24A-4609-9A2F-60C999CE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5393"/>
            <a:ext cx="10515600" cy="891087"/>
          </a:xfrm>
        </p:spPr>
        <p:txBody>
          <a:bodyPr/>
          <a:lstStyle/>
          <a:p>
            <a:r>
              <a:rPr lang="fi-FI" dirty="0"/>
              <a:t>Mitä haasteille voidaan tehdä?</a:t>
            </a:r>
            <a:br>
              <a:rPr lang="fi-FI" dirty="0"/>
            </a:br>
            <a:r>
              <a:rPr lang="fi-FI" dirty="0"/>
              <a:t>yhteiskunta / työnantajat / oppilaitokset: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74F83B-5E23-4DDE-AD8A-C6DDDFA4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6566"/>
            <a:ext cx="10515600" cy="3938154"/>
          </a:xfrm>
        </p:spPr>
        <p:txBody>
          <a:bodyPr/>
          <a:lstStyle/>
          <a:p>
            <a:r>
              <a:rPr lang="fi-FI" sz="2000" dirty="0"/>
              <a:t>työnantajaorganisaatioiden UB-koulutukset</a:t>
            </a:r>
          </a:p>
          <a:p>
            <a:r>
              <a:rPr lang="fi-FI" sz="2000" dirty="0"/>
              <a:t>anonyymi rekrytointi</a:t>
            </a:r>
          </a:p>
          <a:p>
            <a:r>
              <a:rPr lang="fi-FI" sz="2000" dirty="0"/>
              <a:t>työnantajien joustot perhevapaiden suhteen</a:t>
            </a:r>
          </a:p>
          <a:p>
            <a:r>
              <a:rPr lang="fi-FI" sz="2000" dirty="0"/>
              <a:t>palkkatasa-arvoon sitoutuminen</a:t>
            </a:r>
          </a:p>
          <a:p>
            <a:r>
              <a:rPr lang="fi-FI" sz="2000" dirty="0"/>
              <a:t>perhevapaiden tasaiseen jakamiseen kannustaminen yhteiskunnan toimesta</a:t>
            </a:r>
          </a:p>
          <a:p>
            <a:r>
              <a:rPr lang="fi-FI" sz="2000" dirty="0"/>
              <a:t>insinöörin ammattikuvan inhimillistäminen/monipuolistaminen</a:t>
            </a:r>
          </a:p>
          <a:p>
            <a:r>
              <a:rPr lang="fi-FI" sz="2000" dirty="0"/>
              <a:t>lisää naisten uratarinoita esille</a:t>
            </a:r>
          </a:p>
          <a:p>
            <a:r>
              <a:rPr lang="fi-FI" sz="2000" dirty="0"/>
              <a:t>sukupuolitietoinen (ura)ohjaus </a:t>
            </a:r>
            <a:r>
              <a:rPr lang="fi-FI" sz="2000" dirty="0">
                <a:sym typeface="Wingdings" panose="05000000000000000000" pitchFamily="2" charset="2"/>
              </a:rPr>
              <a:t> mm. Urakompassi</a:t>
            </a:r>
            <a:endParaRPr lang="fi-FI" sz="2000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44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8D11D-0091-4A87-BD52-E6620D5D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sinä voisit tehdä?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45AC4FF-5121-46BF-97C8-F38FC374DD15}"/>
              </a:ext>
            </a:extLst>
          </p:cNvPr>
          <p:cNvSpPr/>
          <p:nvPr/>
        </p:nvSpPr>
        <p:spPr>
          <a:xfrm>
            <a:off x="984069" y="2725784"/>
            <a:ext cx="9701348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avoin keskustelu mm. palkoista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verkostoituminen jo opintojen aikana (esim. mentorointiohjelmat)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oman osaamisen tunnistaminen ja sanoittaminen mm. työnhakuasiakirjoissa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oma osaaminen rohkeasti esille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omaa osaamista ei kannata ”myydä” liian halvalla </a:t>
            </a:r>
            <a:r>
              <a:rPr lang="fi-FI" sz="2000" dirty="0">
                <a:sym typeface="Wingdings" panose="05000000000000000000" pitchFamily="2" charset="2"/>
              </a:rPr>
              <a:t> palkkapyynnöt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kannattaa hakea rohkeasti asiantuntijapositioita jo valmistumisvaiheessa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työhaastatteluissa ei tarvitse vastata esim. perheen perustamiseen liittyviin kysymyksiin</a:t>
            </a:r>
          </a:p>
        </p:txBody>
      </p:sp>
    </p:spTree>
    <p:extLst>
      <p:ext uri="{BB962C8B-B14F-4D97-AF65-F5344CB8AC3E}">
        <p14:creationId xmlns:p14="http://schemas.microsoft.com/office/powerpoint/2010/main" val="116289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oginen seinäkello">
            <a:extLst>
              <a:ext uri="{FF2B5EF4-FFF2-40B4-BE49-F238E27FC236}">
                <a16:creationId xmlns:a16="http://schemas.microsoft.com/office/drawing/2014/main" id="{54287623-3120-4A75-8A40-526577ECC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53A243-5BBF-4777-8C28-D2CFC993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Tauon </a:t>
            </a:r>
            <a:r>
              <a:rPr lang="en-US" sz="4800" dirty="0" err="1"/>
              <a:t>paikka</a:t>
            </a:r>
            <a:r>
              <a:rPr lang="en-US" sz="4800" dirty="0"/>
              <a:t>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BA8AE-50A0-4196-B6ED-5D7E585C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Pidetään</a:t>
            </a:r>
            <a:r>
              <a:rPr lang="en-US" sz="2000" dirty="0"/>
              <a:t> 5 </a:t>
            </a:r>
            <a:r>
              <a:rPr lang="en-US" sz="2000" dirty="0" err="1"/>
              <a:t>minuutin</a:t>
            </a:r>
            <a:r>
              <a:rPr lang="en-US" sz="2000" dirty="0"/>
              <a:t> </a:t>
            </a:r>
            <a:r>
              <a:rPr lang="en-US" sz="2000" dirty="0" err="1"/>
              <a:t>tauko</a:t>
            </a:r>
            <a:r>
              <a:rPr lang="en-US" sz="2000" dirty="0"/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3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ITSETUNTEMUS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4344"/>
            <a:ext cx="10515600" cy="3497490"/>
          </a:xfrm>
        </p:spPr>
        <p:txBody>
          <a:bodyPr/>
          <a:lstStyle/>
          <a:p>
            <a:r>
              <a:rPr lang="fi-FI" dirty="0"/>
              <a:t>Itsetuntemus on ymmärrystä itsestä. Se on omien arvojen, tarpeiden ja tavoitteiden tunnistamista. Hyvän itsetuntemuksen avulla tiedostamme paremmin, miksi käyttäydymme ja ajattelemme tietyllä tavalla.</a:t>
            </a:r>
          </a:p>
          <a:p>
            <a:r>
              <a:rPr lang="fi-FI" dirty="0"/>
              <a:t>Itsetuntemus auttaa meitä näkemään itsessämme hyvien puoliemme lisäksi myös omat kehityskohteemme.</a:t>
            </a:r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5417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5BC46F-BD7E-4AAD-AAFB-7ADC9ED8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48"/>
            <a:ext cx="10515600" cy="3542190"/>
          </a:xfrm>
        </p:spPr>
        <p:txBody>
          <a:bodyPr/>
          <a:lstStyle/>
          <a:p>
            <a:r>
              <a:rPr lang="fi-FI" dirty="0"/>
              <a:t>Jos ei tiedä kuka on tai mitä tarvitsee ollakseen onnellinen, on sitä vaikea myöskään saavuttaa. </a:t>
            </a:r>
          </a:p>
          <a:p>
            <a:r>
              <a:rPr lang="fi-FI" dirty="0"/>
              <a:t>Monesti saatamme ajatella omaavamme hyvän itsetuntemuksen, mutta käytännössä toimimmekin sen mukaan, mihin olemme tottuneet, mitä meiltä odotetaan tai mitä luulemme haluavamme.</a:t>
            </a:r>
          </a:p>
          <a:p>
            <a:r>
              <a:rPr lang="fi-FI" dirty="0"/>
              <a:t>Vasta kun oikeasti pysähtyy itsensä äärelle ja antaa itsetutkiskelulle tilaa, voi päästä lähelle totuutta. </a:t>
            </a:r>
          </a:p>
        </p:txBody>
      </p:sp>
    </p:spTree>
    <p:extLst>
      <p:ext uri="{BB962C8B-B14F-4D97-AF65-F5344CB8AC3E}">
        <p14:creationId xmlns:p14="http://schemas.microsoft.com/office/powerpoint/2010/main" val="25824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1951E-339E-4ABE-B4C5-4FE7D00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ITSETUNTEMUS &amp; URASUUNNITTELU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51A03D-CF03-42AB-8505-02A7652C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2912409"/>
          </a:xfrm>
        </p:spPr>
        <p:txBody>
          <a:bodyPr/>
          <a:lstStyle/>
          <a:p>
            <a:r>
              <a:rPr lang="fi-FI" dirty="0"/>
              <a:t>Oman urasuunnan hahmottaminen vaatii itsensä tuntemista.</a:t>
            </a:r>
          </a:p>
          <a:p>
            <a:r>
              <a:rPr lang="fi-FI" dirty="0"/>
              <a:t>Mitä paremmin tunnet itsesi, sitä helpompaa sinun on tehdä itsellesi sopiva valintoja (työn ja elämän suhteen muutenkin). </a:t>
            </a:r>
          </a:p>
          <a:p>
            <a:r>
              <a:rPr lang="fi-FI" dirty="0"/>
              <a:t>Jotta (työ)elämä tuntuu mielekkäältä ja mukavalta, on sen oltava itsemme näköistä.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717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502A43-A9CD-4DAD-A89E-D9B7F48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 – kohti itsetuntemusta (10-15 min.)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515A9B-11A9-4EB9-9706-5AAE2E82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113"/>
            <a:ext cx="10515600" cy="3497490"/>
          </a:xfrm>
        </p:spPr>
        <p:txBody>
          <a:bodyPr/>
          <a:lstStyle/>
          <a:p>
            <a:pPr marL="0" indent="0" fontAlgn="base">
              <a:buNone/>
            </a:pPr>
            <a:r>
              <a:rPr lang="fi-FI" b="1" dirty="0"/>
              <a:t>Pohdi, millainen olet ja vastaa seuraaviin kysymyksiin. Kirjoita vastaukset ylös.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Mitkä asiat ovat minulle tärkeitä?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Mitä tarvitsen voidakseni hyvin?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Missä olen hyvä ja missä koen onnistumisia?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Millaisia luonteenpiirteitä minulla on?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Miten suhtaudun muihin ihmisiin?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i-FI" dirty="0"/>
              <a:t>Miten suhtaudun epäonnistumisiin ja vastoinkäymisiin?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616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7A384D-608D-4B8B-8E57-208DB458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Harjoituksen purku pareittain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A9587D-13BB-4079-8A27-47296145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0753"/>
            <a:ext cx="10515600" cy="1864311"/>
          </a:xfrm>
        </p:spPr>
        <p:txBody>
          <a:bodyPr/>
          <a:lstStyle/>
          <a:p>
            <a:r>
              <a:rPr lang="fi-FI" dirty="0"/>
              <a:t>Haastatelkaa toisianne edellisen tehtävän kysymysten avulla. </a:t>
            </a:r>
          </a:p>
          <a:p>
            <a:r>
              <a:rPr lang="fi-FI" dirty="0"/>
              <a:t>Esim. Mitkä asiat ovat sinulle tärkeitä? </a:t>
            </a:r>
          </a:p>
          <a:p>
            <a:r>
              <a:rPr lang="fi-FI" dirty="0"/>
              <a:t>Jos kirjaamissasi vastauksissa on jotain henkilökohtaista, jota et halua paljastaa, voit jättää sen kohdan kertomatta. </a:t>
            </a:r>
          </a:p>
        </p:txBody>
      </p:sp>
    </p:spTree>
    <p:extLst>
      <p:ext uri="{BB962C8B-B14F-4D97-AF65-F5344CB8AC3E}">
        <p14:creationId xmlns:p14="http://schemas.microsoft.com/office/powerpoint/2010/main" val="53223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DE768-952B-4122-AFD6-1C48F3A1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 - mielenkiinnonkohteet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3C4C7A-F0A0-4345-9FFF-42C274FF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2"/>
            <a:ext cx="10515600" cy="3453947"/>
          </a:xfrm>
        </p:spPr>
        <p:txBody>
          <a:bodyPr/>
          <a:lstStyle/>
          <a:p>
            <a:r>
              <a:rPr lang="fi-FI" dirty="0"/>
              <a:t>Minkä tekemisestä nautit elämässäsi eniten? </a:t>
            </a:r>
          </a:p>
          <a:p>
            <a:r>
              <a:rPr lang="fi-FI" dirty="0"/>
              <a:t>Mistä luet paljon? Mihin mielenkiintosi kohdistuu? Mihin tykkäät paneutua?</a:t>
            </a:r>
          </a:p>
          <a:p>
            <a:r>
              <a:rPr lang="fi-FI" dirty="0"/>
              <a:t>Mihin haluaisit käyttää työaikasi? </a:t>
            </a:r>
          </a:p>
          <a:p>
            <a:pPr lvl="1"/>
            <a:r>
              <a:rPr lang="fi-FI" dirty="0"/>
              <a:t>Koita eritellä ainakin viisi asiaa.  </a:t>
            </a:r>
          </a:p>
          <a:p>
            <a:r>
              <a:rPr lang="fi-FI" dirty="0"/>
              <a:t>Entä vapaa-aikasi? </a:t>
            </a:r>
          </a:p>
          <a:p>
            <a:pPr lvl="1"/>
            <a:r>
              <a:rPr lang="fi-FI" dirty="0"/>
              <a:t>Koita eritellä ainakin viisi asiaa.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97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1803E5-75A1-483E-B8EB-F8CECE9B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Harjoituksen 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4E73-548D-4B09-94B6-44BB90D4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1003710"/>
          </a:xfrm>
        </p:spPr>
        <p:txBody>
          <a:bodyPr/>
          <a:lstStyle/>
          <a:p>
            <a:r>
              <a:rPr lang="fi-FI" dirty="0"/>
              <a:t>Jokainen opiskelija vastaa yhteen / kahteen kysymykseen. </a:t>
            </a:r>
          </a:p>
        </p:txBody>
      </p:sp>
    </p:spTree>
    <p:extLst>
      <p:ext uri="{BB962C8B-B14F-4D97-AF65-F5344CB8AC3E}">
        <p14:creationId xmlns:p14="http://schemas.microsoft.com/office/powerpoint/2010/main" val="4045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E84CC-FE8E-4EF6-9F41-D6551F4E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57E961-3A2A-427A-BE28-61B0FCCF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1580759"/>
          </a:xfrm>
        </p:spPr>
        <p:txBody>
          <a:bodyPr/>
          <a:lstStyle/>
          <a:p>
            <a:r>
              <a:rPr lang="fi-FI" dirty="0"/>
              <a:t>Valitse yksi sinua kuvaava kortti. </a:t>
            </a:r>
          </a:p>
        </p:txBody>
      </p:sp>
    </p:spTree>
    <p:extLst>
      <p:ext uri="{BB962C8B-B14F-4D97-AF65-F5344CB8AC3E}">
        <p14:creationId xmlns:p14="http://schemas.microsoft.com/office/powerpoint/2010/main" val="271826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92B8F1-D06F-4A7C-9DCD-93383090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ARVOT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8CAE9F-1D5D-40F9-9746-2E443FA8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3252611"/>
          </a:xfrm>
        </p:spPr>
        <p:txBody>
          <a:bodyPr/>
          <a:lstStyle/>
          <a:p>
            <a:r>
              <a:rPr lang="fi-FI" dirty="0"/>
              <a:t>Kun mietit tulevaisuuttasi ja valintoja, kannattaa miettiä ensisijaisesti sitä, mikä on juuri sinulle elämässä tärkeintä. </a:t>
            </a:r>
            <a:r>
              <a:rPr lang="fi-FI" dirty="0">
                <a:sym typeface="Wingdings" panose="05000000000000000000" pitchFamily="2" charset="2"/>
              </a:rPr>
              <a:t> arvot </a:t>
            </a:r>
          </a:p>
          <a:p>
            <a:r>
              <a:rPr lang="fi-FI" dirty="0">
                <a:sym typeface="Wingdings" panose="05000000000000000000" pitchFamily="2" charset="2"/>
              </a:rPr>
              <a:t>Mitä paremmin tunnet arvosi ja pystyt elämään niiden mukaisesti, sitä tyytyväisempi olet (työ)elämääsi.</a:t>
            </a:r>
            <a:endParaRPr lang="fi-FI" dirty="0"/>
          </a:p>
          <a:p>
            <a:r>
              <a:rPr lang="fi-FI" dirty="0"/>
              <a:t>Omien arvojen tunnistaminen ja tunteminen on tärkeä osa urasuunnittelua. </a:t>
            </a:r>
          </a:p>
        </p:txBody>
      </p:sp>
    </p:spTree>
    <p:extLst>
      <p:ext uri="{BB962C8B-B14F-4D97-AF65-F5344CB8AC3E}">
        <p14:creationId xmlns:p14="http://schemas.microsoft.com/office/powerpoint/2010/main" val="293805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A8F5CF-8726-4C24-B1F8-D8852464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 – Minun arvoni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861E5A-7780-4E73-AAAA-7AE05C21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kolmivaiheinen tehtävä monisteella </a:t>
            </a:r>
          </a:p>
        </p:txBody>
      </p:sp>
    </p:spTree>
    <p:extLst>
      <p:ext uri="{BB962C8B-B14F-4D97-AF65-F5344CB8AC3E}">
        <p14:creationId xmlns:p14="http://schemas.microsoft.com/office/powerpoint/2010/main" val="272520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131CB-D67E-44F4-9CC4-1FE2B655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Harjoituksen 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0C34C-A6E0-4C4D-A96C-85970194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0725"/>
            <a:ext cx="10515600" cy="2698938"/>
          </a:xfrm>
        </p:spPr>
        <p:txBody>
          <a:bodyPr/>
          <a:lstStyle/>
          <a:p>
            <a:r>
              <a:rPr lang="fi-FI" dirty="0"/>
              <a:t>Keskustelua yhdessä</a:t>
            </a:r>
          </a:p>
          <a:p>
            <a:pPr lvl="1"/>
            <a:r>
              <a:rPr lang="fi-FI" dirty="0"/>
              <a:t>Mitä ajatuksia harjoituksen tekeminen herätti?</a:t>
            </a:r>
          </a:p>
          <a:p>
            <a:pPr lvl="1"/>
            <a:r>
              <a:rPr lang="fi-FI" dirty="0"/>
              <a:t>Miten ydinarvosi ovat tähän mennessä vaikuttaneet elämäsi valintoihin?</a:t>
            </a:r>
          </a:p>
          <a:p>
            <a:pPr lvl="1"/>
            <a:r>
              <a:rPr lang="fi-FI" dirty="0"/>
              <a:t>Toteutuvatko ydinarvosi tämänhetkisessä elämässäsi? </a:t>
            </a:r>
          </a:p>
          <a:p>
            <a:pPr lvl="1"/>
            <a:r>
              <a:rPr lang="fi-FI" dirty="0"/>
              <a:t>Miten ydinarvosi näkyvät tämänhetkisessä elämässäsi?</a:t>
            </a:r>
          </a:p>
          <a:p>
            <a:pPr lvl="1"/>
            <a:r>
              <a:rPr lang="fi-FI" dirty="0"/>
              <a:t>Miten ydinarvosi tulevat jatkossa vaikuttamaan valintoihisi?</a:t>
            </a:r>
          </a:p>
          <a:p>
            <a:pPr lvl="1"/>
            <a:r>
              <a:rPr lang="fi-FI" dirty="0"/>
              <a:t>Miten ydinarvosi tulevat vaikuttamaan urapolkuusi / valintoihisi työelämässä? </a:t>
            </a:r>
          </a:p>
          <a:p>
            <a:pPr lvl="1"/>
            <a:r>
              <a:rPr lang="fi-FI" dirty="0"/>
              <a:t>Millaisissa työtehtävissä pääsisit parhaiten toteuttamaan ydinarvojasi?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788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67F11-FD01-484F-952B-3E4BDAB0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055511"/>
          </a:xfrm>
        </p:spPr>
        <p:txBody>
          <a:bodyPr/>
          <a:lstStyle/>
          <a:p>
            <a:r>
              <a:rPr lang="fi-FI" dirty="0"/>
              <a:t>Välitehtävä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7CF40-E735-4CC9-A80A-CB23CD6B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756"/>
            <a:ext cx="10709366" cy="3497490"/>
          </a:xfrm>
        </p:spPr>
        <p:txBody>
          <a:bodyPr/>
          <a:lstStyle/>
          <a:p>
            <a:r>
              <a:rPr lang="en-US" sz="2400" dirty="0"/>
              <a:t>Tee </a:t>
            </a:r>
            <a:r>
              <a:rPr lang="en-US" sz="2400" dirty="0" err="1"/>
              <a:t>vähintään</a:t>
            </a:r>
            <a:r>
              <a:rPr lang="en-US" sz="2400" dirty="0"/>
              <a:t> </a:t>
            </a:r>
            <a:r>
              <a:rPr lang="en-US" sz="2400" dirty="0" err="1"/>
              <a:t>kaksi</a:t>
            </a:r>
            <a:r>
              <a:rPr lang="en-US" sz="2400" dirty="0"/>
              <a:t> </a:t>
            </a:r>
            <a:r>
              <a:rPr lang="en-US" sz="2400" dirty="0" err="1"/>
              <a:t>testiä</a:t>
            </a:r>
            <a:r>
              <a:rPr lang="en-US" sz="2400" dirty="0"/>
              <a:t> </a:t>
            </a:r>
            <a:r>
              <a:rPr lang="en-US" sz="2400" dirty="0" err="1"/>
              <a:t>netissä</a:t>
            </a:r>
            <a:r>
              <a:rPr lang="en-US" sz="2400" dirty="0"/>
              <a:t> ja </a:t>
            </a:r>
            <a:r>
              <a:rPr lang="en-US" sz="2400" dirty="0" err="1"/>
              <a:t>vastaa</a:t>
            </a:r>
            <a:r>
              <a:rPr lang="en-US" sz="2400" dirty="0"/>
              <a:t>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jälkeen</a:t>
            </a:r>
            <a:r>
              <a:rPr lang="en-US" sz="2400" dirty="0"/>
              <a:t> </a:t>
            </a:r>
            <a:r>
              <a:rPr lang="en-US" sz="2400" dirty="0" err="1"/>
              <a:t>seuraavan</a:t>
            </a:r>
            <a:r>
              <a:rPr lang="en-US" sz="2400" dirty="0"/>
              <a:t> </a:t>
            </a:r>
            <a:r>
              <a:rPr lang="en-US" sz="2400" dirty="0" err="1"/>
              <a:t>dian</a:t>
            </a:r>
            <a:r>
              <a:rPr lang="en-US" sz="2400" dirty="0"/>
              <a:t> </a:t>
            </a:r>
            <a:r>
              <a:rPr lang="en-US" sz="2400" dirty="0" err="1"/>
              <a:t>kysymyksiin</a:t>
            </a:r>
            <a:r>
              <a:rPr lang="en-US" sz="2400" dirty="0"/>
              <a:t>. </a:t>
            </a:r>
          </a:p>
          <a:p>
            <a:r>
              <a:rPr lang="en-US" sz="2400" dirty="0"/>
              <a:t>HUOM! </a:t>
            </a:r>
            <a:r>
              <a:rPr lang="en-US" sz="2400" dirty="0" err="1"/>
              <a:t>Testit</a:t>
            </a:r>
            <a:r>
              <a:rPr lang="en-US" sz="2400" dirty="0"/>
              <a:t> </a:t>
            </a:r>
            <a:r>
              <a:rPr lang="en-US" sz="2400" dirty="0" err="1"/>
              <a:t>eivät</a:t>
            </a:r>
            <a:r>
              <a:rPr lang="en-US" sz="2400" dirty="0"/>
              <a:t> ole </a:t>
            </a:r>
            <a:r>
              <a:rPr lang="en-US" sz="2400" dirty="0" err="1"/>
              <a:t>tieteellisiä</a:t>
            </a:r>
            <a:r>
              <a:rPr lang="en-US" sz="2400" dirty="0"/>
              <a:t>, </a:t>
            </a:r>
            <a:r>
              <a:rPr lang="en-US" sz="2400" dirty="0" err="1"/>
              <a:t>mutta</a:t>
            </a:r>
            <a:r>
              <a:rPr lang="en-US" sz="2400" dirty="0"/>
              <a:t> </a:t>
            </a:r>
            <a:r>
              <a:rPr lang="en-US" sz="2400" dirty="0" err="1"/>
              <a:t>monesti</a:t>
            </a:r>
            <a:r>
              <a:rPr lang="en-US" sz="2400" dirty="0"/>
              <a:t> ne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suuntaa-antavia</a:t>
            </a:r>
            <a:r>
              <a:rPr lang="en-US" sz="2400" dirty="0"/>
              <a:t> ja </a:t>
            </a:r>
            <a:r>
              <a:rPr lang="en-US" sz="2400" dirty="0" err="1"/>
              <a:t>auttavat</a:t>
            </a:r>
            <a:r>
              <a:rPr lang="en-US" sz="2400" dirty="0"/>
              <a:t> </a:t>
            </a:r>
            <a:r>
              <a:rPr lang="en-US" sz="2400" dirty="0" err="1"/>
              <a:t>itsensä</a:t>
            </a:r>
            <a:r>
              <a:rPr lang="en-US" sz="2400" dirty="0"/>
              <a:t> </a:t>
            </a:r>
            <a:r>
              <a:rPr lang="en-US" sz="2400" dirty="0" err="1"/>
              <a:t>reflektoimisessa</a:t>
            </a:r>
            <a:endParaRPr lang="en-US" sz="2400" dirty="0"/>
          </a:p>
          <a:p>
            <a:pPr lvl="1"/>
            <a:r>
              <a:rPr lang="fi-FI" sz="1800" b="0" dirty="0" err="1">
                <a:solidFill>
                  <a:srgbClr val="000000"/>
                </a:solidFill>
                <a:effectLst/>
              </a:rPr>
              <a:t>Prefer</a:t>
            </a:r>
            <a:r>
              <a:rPr lang="fi-FI" sz="1800" b="0" dirty="0">
                <a:solidFill>
                  <a:srgbClr val="000000"/>
                </a:solidFill>
                <a:effectLst/>
              </a:rPr>
              <a:t> EXPLORE			</a:t>
            </a:r>
            <a:r>
              <a:rPr lang="fi-FI" sz="1800" b="0" i="0" u="none" strike="noStrike" dirty="0">
                <a:solidFill>
                  <a:srgbClr val="060E9F"/>
                </a:solidFill>
                <a:effectLst/>
                <a:hlinkClick r:id="rId2"/>
              </a:rPr>
              <a:t>https://asas.bdo.be/index/prefer</a:t>
            </a:r>
            <a:r>
              <a:rPr lang="fi-FI" sz="1800" b="0" dirty="0">
                <a:solidFill>
                  <a:srgbClr val="000000"/>
                </a:solidFill>
                <a:effectLst/>
              </a:rPr>
              <a:t>	</a:t>
            </a:r>
            <a:endParaRPr lang="en-US" sz="1800" dirty="0"/>
          </a:p>
          <a:p>
            <a:pPr lvl="1"/>
            <a:r>
              <a:rPr lang="en-US" sz="1800" dirty="0"/>
              <a:t>VIA – </a:t>
            </a:r>
            <a:r>
              <a:rPr lang="en-US" sz="1800" dirty="0" err="1"/>
              <a:t>vahvuustesti</a:t>
            </a:r>
            <a:r>
              <a:rPr lang="en-US" sz="1800" dirty="0"/>
              <a:t> 			</a:t>
            </a:r>
            <a:r>
              <a:rPr lang="en-US" sz="1800" dirty="0">
                <a:hlinkClick r:id="rId3"/>
              </a:rPr>
              <a:t>https://www.viacharacter.org/survey/account/register</a:t>
            </a:r>
            <a:endParaRPr lang="en-US" sz="1800" dirty="0"/>
          </a:p>
          <a:p>
            <a:pPr lvl="1"/>
            <a:r>
              <a:rPr lang="en-US" sz="1800" dirty="0"/>
              <a:t>Myers-Briggs Type Indicator (MBTI) 	</a:t>
            </a:r>
            <a:r>
              <a:rPr lang="en-US" sz="1800" u="sng" dirty="0">
                <a:hlinkClick r:id="rId4"/>
              </a:rPr>
              <a:t>http://www.humanmetrics.com/cgi-win/jtypes2.asp</a:t>
            </a:r>
            <a:endParaRPr lang="en-US" sz="1800" u="sng" dirty="0"/>
          </a:p>
          <a:p>
            <a:pPr lvl="1"/>
            <a:r>
              <a:rPr lang="en-US" sz="1800" dirty="0"/>
              <a:t>The Big Five Personality test 		</a:t>
            </a:r>
            <a:r>
              <a:rPr lang="en-US" sz="1800" dirty="0">
                <a:hlinkClick r:id="rId5"/>
              </a:rPr>
              <a:t>https://www.123test.com/personality-test/</a:t>
            </a:r>
            <a:endParaRPr lang="en-US" sz="1800" dirty="0"/>
          </a:p>
          <a:p>
            <a:pPr lvl="1"/>
            <a:r>
              <a:rPr lang="en-US" sz="1800" dirty="0"/>
              <a:t>Buzz Quiz -</a:t>
            </a:r>
            <a:r>
              <a:rPr lang="en-US" sz="1800" dirty="0" err="1"/>
              <a:t>luonnetesti</a:t>
            </a:r>
            <a:r>
              <a:rPr lang="en-US" sz="1800" dirty="0"/>
              <a:t> 		</a:t>
            </a:r>
            <a:r>
              <a:rPr lang="en-US" sz="1800" dirty="0">
                <a:hlinkClick r:id="rId6"/>
              </a:rPr>
              <a:t>https://icould.com/buzz/</a:t>
            </a:r>
            <a:endParaRPr lang="en-US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61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7723C3-2468-4734-B8EA-D2DD1ED7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Välitehtävä 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8132E5-44EF-4957-A03B-FF56840E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2"/>
            <a:ext cx="10515600" cy="3168721"/>
          </a:xfrm>
        </p:spPr>
        <p:txBody>
          <a:bodyPr/>
          <a:lstStyle/>
          <a:p>
            <a:r>
              <a:rPr lang="en-US" dirty="0" err="1"/>
              <a:t>Tehtyäsi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testiä</a:t>
            </a:r>
            <a:r>
              <a:rPr lang="en-US" dirty="0"/>
              <a:t> </a:t>
            </a:r>
            <a:r>
              <a:rPr lang="en-US" dirty="0" err="1"/>
              <a:t>analysoi</a:t>
            </a:r>
            <a:r>
              <a:rPr lang="en-US" dirty="0"/>
              <a:t>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tuloksia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Oletko</a:t>
            </a:r>
            <a:r>
              <a:rPr lang="en-US" dirty="0"/>
              <a:t> </a:t>
            </a:r>
            <a:r>
              <a:rPr lang="en-US" dirty="0" err="1"/>
              <a:t>samaa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  <a:r>
              <a:rPr lang="en-US" dirty="0" err="1"/>
              <a:t>tuloksista</a:t>
            </a:r>
            <a:r>
              <a:rPr lang="en-US" dirty="0"/>
              <a:t>? </a:t>
            </a:r>
            <a:r>
              <a:rPr lang="en-US" dirty="0" err="1"/>
              <a:t>Miksi</a:t>
            </a:r>
            <a:r>
              <a:rPr lang="en-US" dirty="0"/>
              <a:t>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Yllättikö</a:t>
            </a:r>
            <a:r>
              <a:rPr lang="en-US" dirty="0"/>
              <a:t> </a:t>
            </a:r>
            <a:r>
              <a:rPr lang="en-US" dirty="0" err="1"/>
              <a:t>joku</a:t>
            </a:r>
            <a:r>
              <a:rPr lang="en-US" dirty="0"/>
              <a:t> </a:t>
            </a:r>
            <a:r>
              <a:rPr lang="en-US" dirty="0" err="1"/>
              <a:t>seikka</a:t>
            </a:r>
            <a:r>
              <a:rPr lang="en-US" dirty="0"/>
              <a:t> </a:t>
            </a:r>
            <a:r>
              <a:rPr lang="en-US" dirty="0" err="1"/>
              <a:t>sinut</a:t>
            </a:r>
            <a:r>
              <a:rPr lang="en-US" dirty="0"/>
              <a:t>? Jos </a:t>
            </a:r>
            <a:r>
              <a:rPr lang="en-US" dirty="0" err="1"/>
              <a:t>kyllä</a:t>
            </a:r>
            <a:r>
              <a:rPr lang="en-US" dirty="0"/>
              <a:t>,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uutta</a:t>
            </a:r>
            <a:r>
              <a:rPr lang="en-US" dirty="0"/>
              <a:t> </a:t>
            </a:r>
            <a:r>
              <a:rPr lang="en-US" dirty="0" err="1"/>
              <a:t>opit</a:t>
            </a:r>
            <a:r>
              <a:rPr lang="en-US" dirty="0"/>
              <a:t> </a:t>
            </a:r>
            <a:r>
              <a:rPr lang="en-US" dirty="0" err="1"/>
              <a:t>itsestäsi</a:t>
            </a:r>
            <a:r>
              <a:rPr lang="en-US" dirty="0"/>
              <a:t>?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vastaukset</a:t>
            </a:r>
            <a:r>
              <a:rPr lang="en-US" dirty="0"/>
              <a:t> </a:t>
            </a:r>
            <a:r>
              <a:rPr lang="en-US" dirty="0" err="1"/>
              <a:t>itsellesi</a:t>
            </a:r>
            <a:r>
              <a:rPr lang="en-US" dirty="0"/>
              <a:t> </a:t>
            </a:r>
            <a:r>
              <a:rPr lang="en-US" dirty="0" err="1"/>
              <a:t>muistiin</a:t>
            </a:r>
            <a:r>
              <a:rPr lang="en-US" dirty="0"/>
              <a:t> ja </a:t>
            </a:r>
            <a:r>
              <a:rPr lang="en-US" dirty="0" err="1"/>
              <a:t>ota</a:t>
            </a:r>
            <a:r>
              <a:rPr lang="en-US" dirty="0"/>
              <a:t> </a:t>
            </a:r>
            <a:r>
              <a:rPr lang="en-US" dirty="0" err="1"/>
              <a:t>muistiinpanot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seuraavalle</a:t>
            </a:r>
            <a:r>
              <a:rPr lang="en-US" dirty="0"/>
              <a:t> </a:t>
            </a:r>
            <a:r>
              <a:rPr lang="en-US" dirty="0" err="1"/>
              <a:t>kerralle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D84875-A829-4987-835A-3788EB3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4E4AD0-95C9-4824-9FD4-A6D46989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578"/>
            <a:ext cx="10515600" cy="299255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Ayre, M., J. Mills, and J. Gill. 2013. “’Yes, I do belong’: The Women Who Stay in </a:t>
            </a:r>
            <a:r>
              <a:rPr lang="fi-FI" sz="1400" dirty="0"/>
              <a:t>Engineering”. </a:t>
            </a:r>
            <a:r>
              <a:rPr lang="fi-FI" sz="1400" i="1" dirty="0"/>
              <a:t>Engineering </a:t>
            </a:r>
            <a:r>
              <a:rPr lang="fi-FI" sz="1400" i="1" dirty="0" err="1"/>
              <a:t>Studies</a:t>
            </a:r>
            <a:r>
              <a:rPr lang="fi-FI" sz="1400" i="1" dirty="0"/>
              <a:t> </a:t>
            </a:r>
            <a:r>
              <a:rPr lang="fi-FI" sz="1400" dirty="0"/>
              <a:t>5 (3): 216–232. </a:t>
            </a:r>
            <a:r>
              <a:rPr lang="fi-FI" sz="1400" dirty="0" err="1"/>
              <a:t>Doi</a:t>
            </a:r>
            <a:r>
              <a:rPr lang="fi-FI" sz="1400" dirty="0"/>
              <a:t>: 10.1080/19378629.2013.855781</a:t>
            </a:r>
          </a:p>
          <a:p>
            <a:pPr marL="0" indent="0">
              <a:buNone/>
            </a:pPr>
            <a:r>
              <a:rPr lang="en-US" sz="1400" dirty="0"/>
              <a:t>Cech, E., and M. Blair-Loy. 2019. “The changing career trajectories of new parents in </a:t>
            </a:r>
            <a:r>
              <a:rPr lang="pt-BR" sz="1400" dirty="0"/>
              <a:t>STEM”. </a:t>
            </a:r>
            <a:r>
              <a:rPr lang="pt-BR" sz="1400" i="1" dirty="0"/>
              <a:t>PNAS </a:t>
            </a:r>
            <a:r>
              <a:rPr lang="pt-BR" sz="1400" dirty="0"/>
              <a:t>116 (10): 4182–4187. Doi: 10.1073/pnas.1810862116</a:t>
            </a:r>
            <a:endParaRPr lang="sv-SE" sz="1400" dirty="0"/>
          </a:p>
          <a:p>
            <a:pPr marL="0" indent="0">
              <a:buNone/>
            </a:pPr>
            <a:r>
              <a:rPr lang="sv-SE" sz="1400" dirty="0" err="1"/>
              <a:t>Holth</a:t>
            </a:r>
            <a:r>
              <a:rPr lang="sv-SE" sz="1400" dirty="0"/>
              <a:t>, L. 2015. </a:t>
            </a:r>
            <a:r>
              <a:rPr lang="sv-SE" sz="1400" i="1" dirty="0"/>
              <a:t>Den raka och den krokiga vägen</a:t>
            </a:r>
            <a:r>
              <a:rPr lang="sv-SE" sz="1400" dirty="0"/>
              <a:t>. </a:t>
            </a:r>
            <a:r>
              <a:rPr lang="sv-SE" sz="1400" i="1" dirty="0"/>
              <a:t>Om genus, ingenjörer och teknikkarriärer. </a:t>
            </a:r>
            <a:r>
              <a:rPr lang="sv-SE" sz="1400" dirty="0" err="1"/>
              <a:t>Doctoral</a:t>
            </a:r>
            <a:r>
              <a:rPr lang="sv-SE" sz="1400" dirty="0"/>
              <a:t> </a:t>
            </a:r>
            <a:r>
              <a:rPr lang="fi-FI" sz="1400" dirty="0" err="1"/>
              <a:t>Dissertation</a:t>
            </a:r>
            <a:r>
              <a:rPr lang="fi-FI" sz="1400" dirty="0"/>
              <a:t>, Karlstad </a:t>
            </a:r>
            <a:r>
              <a:rPr lang="fi-FI" sz="1400" dirty="0" err="1"/>
              <a:t>University</a:t>
            </a:r>
            <a:r>
              <a:rPr lang="fi-FI" sz="1400" dirty="0"/>
              <a:t> </a:t>
            </a:r>
            <a:r>
              <a:rPr lang="fi-FI" sz="1400" dirty="0" err="1"/>
              <a:t>Studies</a:t>
            </a:r>
            <a:r>
              <a:rPr lang="fi-FI" sz="1400" dirty="0"/>
              <a:t>, 2015: 42.</a:t>
            </a:r>
          </a:p>
          <a:p>
            <a:pPr marL="0" indent="0">
              <a:buNone/>
            </a:pPr>
            <a:r>
              <a:rPr lang="fi-FI" sz="1400" dirty="0"/>
              <a:t>Lehtelä, H. and Lätti, J. 2021. Tekniikan alumnien kokemuksia sukupuolen merkityksestä opinnoissa ja työelämässä​. Kyselytutkimus Tampereen yliopiston alumneille. </a:t>
            </a:r>
          </a:p>
          <a:p>
            <a:pPr marL="0" indent="0">
              <a:buNone/>
            </a:pPr>
            <a:r>
              <a:rPr lang="en-US" sz="1400" dirty="0"/>
              <a:t>O’Connor, P., C. O’Hagan, and B. Gray. 2018. “Femininities in STEM: Outsiders Within”. </a:t>
            </a:r>
            <a:r>
              <a:rPr lang="en-US" sz="1400" i="1" dirty="0"/>
              <a:t>Work, Employment and Society </a:t>
            </a:r>
            <a:r>
              <a:rPr lang="en-US" sz="1400" dirty="0"/>
              <a:t>32 (2): 312–329. Doi: 10.1177/0950017017714198</a:t>
            </a:r>
          </a:p>
          <a:p>
            <a:pPr marL="0" indent="0">
              <a:buNone/>
            </a:pPr>
            <a:r>
              <a:rPr lang="en-US" sz="1400" dirty="0" err="1"/>
              <a:t>Paloheimo</a:t>
            </a:r>
            <a:r>
              <a:rPr lang="en-US" sz="1400" dirty="0"/>
              <a:t>, A., 2015. </a:t>
            </a:r>
            <a:r>
              <a:rPr lang="en-US" sz="1400" i="1" dirty="0"/>
              <a:t>Women and Higher Engineering Education – Supporting Strategies. </a:t>
            </a:r>
            <a:r>
              <a:rPr lang="en-US" sz="1400" dirty="0"/>
              <a:t>Aalto </a:t>
            </a:r>
            <a:r>
              <a:rPr lang="fi-FI" sz="1400" dirty="0" err="1"/>
              <a:t>University</a:t>
            </a:r>
            <a:r>
              <a:rPr lang="fi-FI" sz="1400" dirty="0"/>
              <a:t> </a:t>
            </a:r>
            <a:r>
              <a:rPr lang="fi-FI" sz="1400" dirty="0" err="1"/>
              <a:t>publication</a:t>
            </a:r>
            <a:r>
              <a:rPr lang="fi-FI" sz="1400" dirty="0"/>
              <a:t> </a:t>
            </a:r>
            <a:r>
              <a:rPr lang="fi-FI" sz="1400" dirty="0" err="1"/>
              <a:t>series</a:t>
            </a:r>
            <a:r>
              <a:rPr lang="fi-FI" sz="1400" dirty="0"/>
              <a:t> DOCTORAL DISSERTATIONS 180/2015. Aalto </a:t>
            </a:r>
            <a:r>
              <a:rPr lang="fi-FI" sz="1400" dirty="0" err="1"/>
              <a:t>University</a:t>
            </a:r>
            <a:r>
              <a:rPr lang="fi-FI" sz="1400" dirty="0"/>
              <a:t>.</a:t>
            </a:r>
          </a:p>
          <a:p>
            <a:pPr marL="0" indent="0">
              <a:buNone/>
            </a:pPr>
            <a:r>
              <a:rPr lang="en-US" sz="1400" dirty="0" err="1"/>
              <a:t>Vuorinen-Lampila</a:t>
            </a:r>
            <a:r>
              <a:rPr lang="en-US" sz="1400" dirty="0"/>
              <a:t>, P. 2016. “Gender segregation in the employment of higher education graduates.” </a:t>
            </a:r>
            <a:r>
              <a:rPr lang="en-US" sz="1400" i="1" dirty="0"/>
              <a:t>Journal of Education and Work </a:t>
            </a:r>
            <a:r>
              <a:rPr lang="en-US" sz="1400" dirty="0"/>
              <a:t>29 (3): 284–308. Doi: 10.1080/13639080.2014.934788</a:t>
            </a:r>
          </a:p>
          <a:p>
            <a:pPr marL="0" indent="0">
              <a:buNone/>
            </a:pPr>
            <a:r>
              <a:rPr lang="en-US" sz="1400" dirty="0"/>
              <a:t>Xu, Y.J. 2017. “Attrition of Women in STEM: Examining Job/Major Congruence in the Career Choices of College Graduates”. </a:t>
            </a:r>
            <a:r>
              <a:rPr lang="en-US" sz="1400" i="1" dirty="0"/>
              <a:t>Journal of Career Development </a:t>
            </a:r>
            <a:r>
              <a:rPr lang="en-US" sz="1400" dirty="0"/>
              <a:t>44 (1): 3-19. Doi: 10.1177/0894845316633787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4691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4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A31775-836B-4B4F-A0EF-6465A56A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325563"/>
          </a:xfrm>
        </p:spPr>
        <p:txBody>
          <a:bodyPr/>
          <a:lstStyle/>
          <a:p>
            <a:r>
              <a:rPr lang="fi-FI" dirty="0"/>
              <a:t>Tutustumista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0578DB-19D3-492F-B952-08D6BC53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8379"/>
            <a:ext cx="10515600" cy="349749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Kerro</a:t>
            </a:r>
            <a:r>
              <a:rPr lang="en-US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nimi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kortti</a:t>
            </a:r>
            <a:r>
              <a:rPr lang="en-US" dirty="0"/>
              <a:t> </a:t>
            </a:r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sinua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opiskelet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harrastuksistasi</a:t>
            </a:r>
            <a:r>
              <a:rPr lang="en-US" dirty="0"/>
              <a:t> / </a:t>
            </a:r>
            <a:r>
              <a:rPr lang="en-US" dirty="0" err="1"/>
              <a:t>mielenkiinnonkohteistasi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supervoimasi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odotuksistasi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valmennuksen</a:t>
            </a:r>
            <a:r>
              <a:rPr lang="en-US" dirty="0"/>
              <a:t> / </a:t>
            </a:r>
            <a:r>
              <a:rPr lang="en-US" dirty="0" err="1"/>
              <a:t>ohjauksen</a:t>
            </a:r>
            <a:r>
              <a:rPr lang="en-US" dirty="0"/>
              <a:t> </a:t>
            </a:r>
            <a:r>
              <a:rPr lang="en-US" dirty="0" err="1"/>
              <a:t>suhteen</a:t>
            </a:r>
            <a:r>
              <a:rPr lang="en-US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542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D959-DADA-4742-8AB7-6B1568271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5" y="1122363"/>
            <a:ext cx="9919855" cy="1038946"/>
          </a:xfrm>
        </p:spPr>
        <p:txBody>
          <a:bodyPr/>
          <a:lstStyle/>
          <a:p>
            <a:pPr algn="l"/>
            <a:r>
              <a:rPr lang="fi-FI" dirty="0"/>
              <a:t>NAU!-hankkeesta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F4F7C-5A08-174A-8D02-AB69B5ADD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2358736"/>
            <a:ext cx="10775373" cy="312766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päätavoitteena on edistää ja tukea naisten määrällisesti ja laadullisesti tasa-arvoista työelämään siirtymistä ja uralla etenemistä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päähuomio on tasa-arvon kehittämisessä miesenemmistöisillä aloilla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Hankkeessa keskitytään erityisesti tekniikan alaan, mutta lisäksi mukana ovat myös liiketalouden ja turva- ja riskienhallinnan koulutusalat.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Hankkeessa kehitetään mm. sukupuolitietoista uraohjausta. </a:t>
            </a:r>
            <a:r>
              <a:rPr lang="fi-FI" dirty="0">
                <a:sym typeface="Wingdings" panose="05000000000000000000" pitchFamily="2" charset="2"/>
              </a:rPr>
              <a:t> Urakompassi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7535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F269C-84BA-426F-B0B9-1B8E59CF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3" y="1486353"/>
            <a:ext cx="10588337" cy="1325563"/>
          </a:xfrm>
        </p:spPr>
        <p:txBody>
          <a:bodyPr/>
          <a:lstStyle/>
          <a:p>
            <a:r>
              <a:rPr lang="fi-FI" b="1" dirty="0"/>
              <a:t>URAKOMPASSI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FD0D02-0109-478F-B0FF-2D7D58CC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63" y="2362996"/>
            <a:ext cx="10515600" cy="4152103"/>
          </a:xfrm>
        </p:spPr>
        <p:txBody>
          <a:bodyPr/>
          <a:lstStyle/>
          <a:p>
            <a:r>
              <a:rPr lang="fi-FI" sz="1800" dirty="0"/>
              <a:t>pienryhmäohjausta</a:t>
            </a:r>
          </a:p>
          <a:p>
            <a:r>
              <a:rPr lang="fi-FI" sz="1800" dirty="0"/>
              <a:t>5 x 2h + itsenäistä työskentelyä tapaamisten välissä</a:t>
            </a:r>
          </a:p>
          <a:p>
            <a:r>
              <a:rPr lang="fi-FI" sz="1800" dirty="0"/>
              <a:t>tavoitteita</a:t>
            </a:r>
          </a:p>
          <a:p>
            <a:pPr lvl="1"/>
            <a:r>
              <a:rPr lang="fi-FI" sz="1800" dirty="0"/>
              <a:t>oppia tunnistamaan ja sanoittamaan omia vahvuuksiaan ja omaa osaamistaan </a:t>
            </a:r>
          </a:p>
          <a:p>
            <a:pPr lvl="1"/>
            <a:r>
              <a:rPr lang="fi-FI" sz="1800" dirty="0"/>
              <a:t>voimaantuminen </a:t>
            </a:r>
          </a:p>
          <a:p>
            <a:pPr lvl="1"/>
            <a:r>
              <a:rPr lang="fi-FI" sz="1800" dirty="0"/>
              <a:t>oman urasuunnan löytäminen</a:t>
            </a:r>
          </a:p>
          <a:p>
            <a:pPr lvl="1"/>
            <a:r>
              <a:rPr lang="fi-FI" sz="1800" dirty="0"/>
              <a:t>vertaistuki</a:t>
            </a:r>
          </a:p>
          <a:p>
            <a:r>
              <a:rPr lang="fi-FI" sz="1800" dirty="0"/>
              <a:t>1. kerta: haasteet työelämässä, itsetuntemus</a:t>
            </a:r>
          </a:p>
          <a:p>
            <a:r>
              <a:rPr lang="fi-FI" sz="1800" dirty="0"/>
              <a:t>2. kerta: osaamisen tunnistaminen ja sanoittaminen (taidot ja vahvuudet) </a:t>
            </a:r>
          </a:p>
          <a:p>
            <a:r>
              <a:rPr lang="fi-FI" sz="1800" dirty="0"/>
              <a:t>3. kerta: päätöksenteko</a:t>
            </a:r>
          </a:p>
          <a:p>
            <a:r>
              <a:rPr lang="fi-FI" sz="1800" dirty="0"/>
              <a:t>4. kerta: itseluottamus </a:t>
            </a:r>
          </a:p>
          <a:p>
            <a:r>
              <a:rPr lang="fi-FI" sz="1800" dirty="0"/>
              <a:t>5. kerta: oma urasuunta</a:t>
            </a:r>
          </a:p>
        </p:txBody>
      </p:sp>
    </p:spTree>
    <p:extLst>
      <p:ext uri="{BB962C8B-B14F-4D97-AF65-F5344CB8AC3E}">
        <p14:creationId xmlns:p14="http://schemas.microsoft.com/office/powerpoint/2010/main" val="345917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A7D9B-C3FB-470A-9F2E-54424D47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pelisäännöt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5DE5E-68C0-4596-8ED4-94B6A03B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Kaikki tässä ryhmässä keskusteltu on luottamuksellista.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Pitäisi pystyä osallistumaan ainakin 4 kertaa.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muuta haluaisitte lisätä?</a:t>
            </a:r>
          </a:p>
        </p:txBody>
      </p:sp>
    </p:spTree>
    <p:extLst>
      <p:ext uri="{BB962C8B-B14F-4D97-AF65-F5344CB8AC3E}">
        <p14:creationId xmlns:p14="http://schemas.microsoft.com/office/powerpoint/2010/main" val="42462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AC22D7-2D58-47EB-8AF3-BF3D4B0C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Käytännön 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62C30-3F86-476B-9C42-C45F4A06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2841104"/>
          </a:xfrm>
        </p:spPr>
        <p:txBody>
          <a:bodyPr/>
          <a:lstStyle/>
          <a:p>
            <a:r>
              <a:rPr lang="fi-FI" dirty="0"/>
              <a:t>Tapaamisissa mahdollisimman käytännönläheistä työskentelyä, ei luennointia. </a:t>
            </a:r>
          </a:p>
          <a:p>
            <a:r>
              <a:rPr lang="fi-FI" dirty="0"/>
              <a:t>Tapaamisissa pari- ja ryhmätöitä, jonkin verran myös yksilötyöskentelyä</a:t>
            </a:r>
          </a:p>
          <a:p>
            <a:r>
              <a:rPr lang="fi-FI" dirty="0"/>
              <a:t>Tapaamisten välissä itsenäistä työskentelyä </a:t>
            </a:r>
            <a:r>
              <a:rPr lang="fi-FI" dirty="0">
                <a:sym typeface="Wingdings" panose="05000000000000000000" pitchFamily="2" charset="2"/>
              </a:rPr>
              <a:t> Sinun itsesi takia harjoitukset kannattaa tehdä.  </a:t>
            </a:r>
            <a:endParaRPr lang="fi-FI" dirty="0"/>
          </a:p>
          <a:p>
            <a:r>
              <a:rPr lang="fi-FI" dirty="0"/>
              <a:t>Yhteinen viestintäkanava &amp; materiaalipankki: </a:t>
            </a:r>
            <a:r>
              <a:rPr lang="fi-FI" dirty="0" err="1"/>
              <a:t>Teams</a:t>
            </a:r>
            <a:r>
              <a:rPr lang="fi-FI" dirty="0"/>
              <a:t>-ryhmä  </a:t>
            </a:r>
          </a:p>
        </p:txBody>
      </p:sp>
    </p:spTree>
    <p:extLst>
      <p:ext uri="{BB962C8B-B14F-4D97-AF65-F5344CB8AC3E}">
        <p14:creationId xmlns:p14="http://schemas.microsoft.com/office/powerpoint/2010/main" val="41342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E0D80F-9922-4FF1-8060-7DFD2A26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HAASTEET TYÖELÄMÄSSÄ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CFBCF-034E-40DB-86A7-DCF3D90F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931"/>
            <a:ext cx="10515600" cy="4081245"/>
          </a:xfrm>
        </p:spPr>
        <p:txBody>
          <a:bodyPr/>
          <a:lstStyle/>
          <a:p>
            <a:r>
              <a:rPr lang="fi-FI" sz="2000" dirty="0"/>
              <a:t>valmistumisvaiheessa miesten työllisyystilanne parempi kuin naisten </a:t>
            </a:r>
          </a:p>
          <a:p>
            <a:pPr lvl="1"/>
            <a:r>
              <a:rPr lang="fi-FI" sz="2000" dirty="0"/>
              <a:t>sekä työllisyyden laatu että määrä (enemmän vakituisia työsuhteita)</a:t>
            </a:r>
          </a:p>
          <a:p>
            <a:r>
              <a:rPr lang="fi-FI" sz="2000" dirty="0"/>
              <a:t>naiset päätyvät miehiä useammin positioihin, jotka eivät vastaa koulutustasoa</a:t>
            </a:r>
          </a:p>
          <a:p>
            <a:r>
              <a:rPr lang="fi-FI" sz="2000" dirty="0"/>
              <a:t>sukupuoleen perustuva syrjintä rekrytointitilanteissa (kysytty mm. perheen perustamisesta) </a:t>
            </a:r>
          </a:p>
          <a:p>
            <a:r>
              <a:rPr lang="fi-FI" sz="2000" dirty="0"/>
              <a:t>ensimmäisten 5 työvuoden aikana naisilla enemmän työttömyysjaksoja ja enemmän/pidempiä perhevapaita kuin miehillä</a:t>
            </a:r>
          </a:p>
          <a:p>
            <a:r>
              <a:rPr lang="fi-FI" sz="2000" dirty="0"/>
              <a:t>naiset jäävät jälkeen palkka- ja urakehityksessä  </a:t>
            </a:r>
          </a:p>
          <a:p>
            <a:r>
              <a:rPr lang="fi-FI" sz="2000" dirty="0"/>
              <a:t>työn / uran ja perheen yhdistäminen</a:t>
            </a:r>
          </a:p>
          <a:p>
            <a:r>
              <a:rPr lang="fi-FI" sz="2000" dirty="0"/>
              <a:t>työnteko maskuliinisessa työskentelykulttuurissa / -ympäristössä </a:t>
            </a:r>
          </a:p>
          <a:p>
            <a:pPr lvl="1"/>
            <a:r>
              <a:rPr lang="fi-FI" sz="2000" dirty="0"/>
              <a:t>kokemuksia sivuun jäämisestä ja eristyksissä olosta</a:t>
            </a:r>
          </a:p>
          <a:p>
            <a:pPr lvl="1"/>
            <a:r>
              <a:rPr lang="fi-FI" sz="2000" dirty="0"/>
              <a:t>tarve sopeutua ympäristöön esim. jättämällä seksistiset kommentit huomiotta 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48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2386D-1B59-43C6-B72D-7C92CC87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Keskustelua pareittain: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63FA4C-27E7-4301-BA36-0D4DB0A90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2245932"/>
          </a:xfrm>
        </p:spPr>
        <p:txBody>
          <a:bodyPr/>
          <a:lstStyle/>
          <a:p>
            <a:r>
              <a:rPr lang="fi-FI" dirty="0"/>
              <a:t>Mitä ajatuksia haasteet herättävät? </a:t>
            </a:r>
          </a:p>
          <a:p>
            <a:r>
              <a:rPr lang="fi-FI" dirty="0"/>
              <a:t>Mitä haasteille voisi tehdä?</a:t>
            </a:r>
          </a:p>
          <a:p>
            <a:r>
              <a:rPr lang="fi-FI" dirty="0"/>
              <a:t>Onko jotain, mitä voisit tehdä itse?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Purku yhdessä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28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FA55E41707AA4E9A3DF2B38F87D2EB" ma:contentTypeVersion="15" ma:contentTypeDescription="Luo uusi asiakirja." ma:contentTypeScope="" ma:versionID="731499e4fc10851b07fa3e0c4109a87e">
  <xsd:schema xmlns:xsd="http://www.w3.org/2001/XMLSchema" xmlns:xs="http://www.w3.org/2001/XMLSchema" xmlns:p="http://schemas.microsoft.com/office/2006/metadata/properties" xmlns:ns2="ad3c6937-9a35-4a7d-9885-e12685976cc2" xmlns:ns3="d71e5782-fd84-476f-973a-ede97c1d5208" targetNamespace="http://schemas.microsoft.com/office/2006/metadata/properties" ma:root="true" ma:fieldsID="3e4cde0011ea9d764c2b1a1ada395339" ns2:_="" ns3:_="">
    <xsd:import namespace="ad3c6937-9a35-4a7d-9885-e12685976cc2"/>
    <xsd:import namespace="d71e5782-fd84-476f-973a-ede97c1d5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c6937-9a35-4a7d-9885-e12685976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e5782-fd84-476f-973a-ede97c1d5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b0c948c-273a-4e24-aad6-b4a4ac346b48}" ma:internalName="TaxCatchAll" ma:showField="CatchAllData" ma:web="d71e5782-fd84-476f-973a-ede97c1d5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e5782-fd84-476f-973a-ede97c1d5208" xsi:nil="true"/>
    <lcf76f155ced4ddcb4097134ff3c332f xmlns="ad3c6937-9a35-4a7d-9885-e12685976c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1266C0-BC70-4A3A-BB9F-A517DFCD7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97ABA6-5288-466B-B696-49F047C1A662}"/>
</file>

<file path=customXml/itemProps3.xml><?xml version="1.0" encoding="utf-8"?>
<ds:datastoreItem xmlns:ds="http://schemas.openxmlformats.org/officeDocument/2006/customXml" ds:itemID="{E1811A7B-2838-4BD7-AD4C-E5FE74BC3A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1253</Words>
  <Application>Microsoft Office PowerPoint</Application>
  <PresentationFormat>Laajakuva</PresentationFormat>
  <Paragraphs>144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PowerPoint-esitys</vt:lpstr>
      <vt:lpstr>Tutustumista</vt:lpstr>
      <vt:lpstr>Tutustumista</vt:lpstr>
      <vt:lpstr>NAU!-hankkeesta</vt:lpstr>
      <vt:lpstr>URAKOMPASSI</vt:lpstr>
      <vt:lpstr>Ryhmän pelisäännöt</vt:lpstr>
      <vt:lpstr>Käytännön asioita</vt:lpstr>
      <vt:lpstr>HAASTEET TYÖELÄMÄSSÄ </vt:lpstr>
      <vt:lpstr>Keskustelua pareittain:</vt:lpstr>
      <vt:lpstr>Mitä haasteille voidaan tehdä? yhteiskunta / työnantajat / oppilaitokset: </vt:lpstr>
      <vt:lpstr>Mitä sinä voisit tehdä?</vt:lpstr>
      <vt:lpstr>Tauon paikka! </vt:lpstr>
      <vt:lpstr>ITSETUNTEMUS</vt:lpstr>
      <vt:lpstr>PowerPoint-esitys</vt:lpstr>
      <vt:lpstr>ITSETUNTEMUS &amp; URASUUNNITTELU</vt:lpstr>
      <vt:lpstr>Harjoitus – kohti itsetuntemusta (10-15 min.)</vt:lpstr>
      <vt:lpstr>Harjoituksen purku pareittain</vt:lpstr>
      <vt:lpstr>Harjoitus - mielenkiinnonkohteet</vt:lpstr>
      <vt:lpstr>Harjoituksen purku</vt:lpstr>
      <vt:lpstr>ARVOT </vt:lpstr>
      <vt:lpstr>Harjoitus – Minun arvoni</vt:lpstr>
      <vt:lpstr>Harjoituksen purku</vt:lpstr>
      <vt:lpstr>Välitehtävä</vt:lpstr>
      <vt:lpstr>Välitehtävä jatkuu</vt:lpstr>
      <vt:lpstr>Lähteet 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Minttu Rantanen (TAMK)</dc:creator>
  <cp:lastModifiedBy>Anni-Elina Leinonen</cp:lastModifiedBy>
  <cp:revision>55</cp:revision>
  <dcterms:created xsi:type="dcterms:W3CDTF">2020-06-11T11:56:50Z</dcterms:created>
  <dcterms:modified xsi:type="dcterms:W3CDTF">2022-04-29T10:12:49Z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0x01010078FA55E41707AA4E9A3DF2B38F87D2EB</vt:lpwstr>
  </property>
</Properties>
</file>